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4"/>
  </p:sldMasterIdLst>
  <p:notesMasterIdLst>
    <p:notesMasterId r:id="rId27"/>
  </p:notesMasterIdLst>
  <p:handoutMasterIdLst>
    <p:handoutMasterId r:id="rId28"/>
  </p:handoutMasterIdLst>
  <p:sldIdLst>
    <p:sldId id="257" r:id="rId5"/>
    <p:sldId id="267" r:id="rId6"/>
    <p:sldId id="269" r:id="rId7"/>
    <p:sldId id="259" r:id="rId8"/>
    <p:sldId id="260" r:id="rId9"/>
    <p:sldId id="261" r:id="rId10"/>
    <p:sldId id="262" r:id="rId11"/>
    <p:sldId id="264" r:id="rId12"/>
    <p:sldId id="265" r:id="rId13"/>
    <p:sldId id="266" r:id="rId14"/>
    <p:sldId id="263" r:id="rId15"/>
    <p:sldId id="270" r:id="rId16"/>
    <p:sldId id="268" r:id="rId17"/>
    <p:sldId id="272" r:id="rId18"/>
    <p:sldId id="273" r:id="rId19"/>
    <p:sldId id="274" r:id="rId20"/>
    <p:sldId id="271" r:id="rId21"/>
    <p:sldId id="276" r:id="rId22"/>
    <p:sldId id="277" r:id="rId23"/>
    <p:sldId id="278" r:id="rId24"/>
    <p:sldId id="280" r:id="rId25"/>
    <p:sldId id="279" r:id="rId2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B32D66-18C7-4782-BDEA-1F24A4DD0A56}" v="721" dt="2022-11-02T09:57:30.162"/>
    <p1510:client id="{13F12257-89C6-4695-87A3-3A6534CC6EDD}" v="1823" dt="2022-11-02T11:47:55.481"/>
    <p1510:client id="{259B5615-3D8D-47C2-8F98-02F923CA5CA4}" v="2288" dt="2022-11-02T09:27:03.9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291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4019FFA-D7E4-BF2E-658A-3DFF4390A65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D2D3679-63AF-D72E-3577-2FA515AA6E1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EEDBE1-0E1A-4737-8D7B-B905F8EC0040}" type="datetimeFigureOut">
              <a:rPr lang="fr-FR" smtClean="0"/>
              <a:t>02/11/2022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F7DF821-55C8-4FA3-B81D-6DC6407B1D1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r-FR"/>
              <a:t>Nom Prénom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73D5414-D796-5882-CFC6-CE29E0A927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B40AC5-6EFF-4DE8-A2E5-0A18C3EFF4D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481438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0AA9EB-5C03-41C2-8B28-E51C7FA1E1BB}" type="datetimeFigureOut">
              <a:rPr lang="fr-FR" smtClean="0"/>
              <a:t>02/11/2022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r-FR"/>
              <a:t>Nom Prénom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C8C6A-8646-4800-A62C-96030FBF9B0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8764577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user/TechformConfigurator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twitter.com/Techform_SAS" TargetMode="External"/><Relationship Id="rId5" Type="http://schemas.openxmlformats.org/officeDocument/2006/relationships/image" Target="../media/image4.png"/><Relationship Id="rId4" Type="http://schemas.openxmlformats.org/officeDocument/2006/relationships/hyperlink" Target="https://www.linkedin.com/company/2541488/admin/" TargetMode="External"/><Relationship Id="rId9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1DA553-2221-53B0-7CA9-0D202EB24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6D2C6-281B-40CD-BB69-59F7CF248164}" type="datetime1">
              <a:rPr lang="fr-FR" smtClean="0"/>
              <a:t>02/11/2022</a:t>
            </a:fld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050879-E928-7F7A-F909-E84D9AE82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B302F-7785-4D99-84A3-3AF14D093ACE}" type="slidenum">
              <a:rPr lang="fr-FR" smtClean="0"/>
              <a:t>‹#›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B660658-DC34-AA23-33FB-82C702F94A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6208" y="364548"/>
            <a:ext cx="3004047" cy="450932"/>
          </a:xfrm>
          <a:prstGeom prst="rect">
            <a:avLst/>
          </a:prstGeom>
        </p:spPr>
      </p:pic>
      <p:sp>
        <p:nvSpPr>
          <p:cNvPr id="8" name="Espace réservé du texte 20">
            <a:extLst>
              <a:ext uri="{FF2B5EF4-FFF2-40B4-BE49-F238E27FC236}">
                <a16:creationId xmlns:a16="http://schemas.microsoft.com/office/drawing/2014/main" id="{6F769EB7-9145-245B-8EEE-04E90A41C1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792169"/>
            <a:ext cx="10515600" cy="636831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lang="fr-FR" sz="4400" b="1" kern="1200" dirty="0">
                <a:solidFill>
                  <a:schemeClr val="tx1"/>
                </a:solidFill>
                <a:highlight>
                  <a:srgbClr val="6FB7B6"/>
                </a:highlight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fr-FR" dirty="0"/>
              <a:t>Titre de la présentation</a:t>
            </a:r>
          </a:p>
        </p:txBody>
      </p:sp>
      <p:sp>
        <p:nvSpPr>
          <p:cNvPr id="9" name="Espace réservé du texte 20">
            <a:extLst>
              <a:ext uri="{FF2B5EF4-FFF2-40B4-BE49-F238E27FC236}">
                <a16:creationId xmlns:a16="http://schemas.microsoft.com/office/drawing/2014/main" id="{F4AC43A8-63B1-AFE8-5A17-ACE10DC52C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3763160"/>
            <a:ext cx="10515600" cy="43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Sous-titre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242597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431D2B-48BF-3067-18EB-8732B729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483037"/>
            <a:ext cx="6591301" cy="396000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CCECB2-81DE-756D-4DFA-49DDC2DB9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36281-3392-4CC5-B8B0-74707023F047}" type="datetime1">
              <a:rPr lang="fr-FR" smtClean="0"/>
              <a:t>02/11/2022</a:t>
            </a:fld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A0DFEF6-EBA2-0C81-C1AE-04F2EE852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B302F-7785-4D99-84A3-3AF14D093ACE}" type="slidenum">
              <a:rPr lang="fr-FR" smtClean="0"/>
              <a:t>‹#›</a:t>
            </a:fld>
            <a:endParaRPr lang="fr-FR"/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9AFBCF78-25FA-5B06-8BFD-3F828254153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199" y="1532511"/>
            <a:ext cx="10515601" cy="4010025"/>
          </a:xfrm>
          <a:prstGeom prst="rect">
            <a:avLst/>
          </a:prstGeom>
        </p:spPr>
        <p:txBody>
          <a:bodyPr/>
          <a:lstStyle>
            <a:lvl1pPr>
              <a:defRPr sz="1600" b="1"/>
            </a:lvl1pPr>
            <a:lvl2pPr marL="457200" indent="0">
              <a:buNone/>
              <a:defRPr sz="1400"/>
            </a:lvl2pPr>
          </a:lstStyle>
          <a:p>
            <a:pPr lvl="0"/>
            <a:r>
              <a:rPr lang="fr-FR" dirty="0"/>
              <a:t>Première Partie</a:t>
            </a:r>
          </a:p>
          <a:p>
            <a:pPr lvl="1"/>
            <a:r>
              <a:rPr lang="fr-FR" dirty="0"/>
              <a:t>	Première sous-partie</a:t>
            </a:r>
          </a:p>
          <a:p>
            <a:pPr lvl="1"/>
            <a:r>
              <a:rPr lang="fr-FR" dirty="0"/>
              <a:t>	Deuxième sous-partie</a:t>
            </a:r>
          </a:p>
          <a:p>
            <a:pPr lvl="0"/>
            <a:r>
              <a:rPr lang="fr-FR" dirty="0"/>
              <a:t>Deuxième Partie</a:t>
            </a:r>
          </a:p>
          <a:p>
            <a:pPr lvl="1"/>
            <a:r>
              <a:rPr lang="fr-FR" dirty="0"/>
              <a:t>	Première sous-partie</a:t>
            </a:r>
          </a:p>
          <a:p>
            <a:pPr lvl="1"/>
            <a:r>
              <a:rPr lang="fr-FR" dirty="0"/>
              <a:t>	Deuxième sous-partie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r>
              <a:rPr lang="fr-FR" dirty="0"/>
              <a:t>Cinquième Partie</a:t>
            </a:r>
          </a:p>
          <a:p>
            <a:pPr lvl="0"/>
            <a:r>
              <a:rPr lang="fr-FR" dirty="0"/>
              <a:t>Sixième Partie</a:t>
            </a:r>
          </a:p>
          <a:p>
            <a:pPr lvl="0"/>
            <a:r>
              <a:rPr lang="fr-FR" dirty="0"/>
              <a:t>…</a:t>
            </a:r>
          </a:p>
          <a:p>
            <a:pPr lvl="1"/>
            <a:r>
              <a:rPr lang="fr-FR" dirty="0"/>
              <a:t>	…</a:t>
            </a:r>
          </a:p>
          <a:p>
            <a:pPr lvl="1"/>
            <a:r>
              <a:rPr lang="fr-FR" dirty="0"/>
              <a:t>	…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104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exte avec Titre &amp; Sous-t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5FD8B74-CB46-A12E-1F07-D037D2F8D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0E640-E5C0-4EF6-85E3-940813B1861D}" type="datetime1">
              <a:rPr lang="fr-FR" smtClean="0"/>
              <a:t>02/11/2022</a:t>
            </a:fld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3528C94-EF73-D52C-0D74-1C19EE6D5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B302F-7785-4D99-84A3-3AF14D093ACE}" type="slidenum">
              <a:rPr lang="fr-FR" smtClean="0"/>
              <a:t>‹#›</a:t>
            </a:fld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6D223515-BFC2-6CF0-A51C-8F92DE9D50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3037"/>
            <a:ext cx="10515600" cy="396000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fr-FR" dirty="0"/>
              <a:t>Titre de la diapositive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455CAD2C-7240-3812-E95F-7841EB1EF5B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199" y="1671052"/>
            <a:ext cx="10515601" cy="40100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</a:lstStyle>
          <a:p>
            <a:pPr lvl="0"/>
            <a:r>
              <a:rPr lang="fr-FR" dirty="0"/>
              <a:t>Ici, tu peux écrire ton texte…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EC3EBBE-0171-0B99-F0BA-3F093D49528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199" y="1015569"/>
            <a:ext cx="10515601" cy="3968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lang="fr-FR" sz="2000" kern="1200" dirty="0" smtClean="0">
                <a:solidFill>
                  <a:schemeClr val="tx1"/>
                </a:solidFill>
                <a:highlight>
                  <a:srgbClr val="6FB7B6"/>
                </a:highlight>
                <a:latin typeface="Montserrat SemiBold" panose="00000700000000000000" pitchFamily="50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Sous-titre de la diapositive</a:t>
            </a:r>
          </a:p>
        </p:txBody>
      </p:sp>
    </p:spTree>
    <p:extLst>
      <p:ext uri="{BB962C8B-B14F-4D97-AF65-F5344CB8AC3E}">
        <p14:creationId xmlns:p14="http://schemas.microsoft.com/office/powerpoint/2010/main" val="659150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exte avec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E24E5A4-9737-9CDD-FA8E-E5BB73457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ACE1A-3F35-4BBE-B327-20182FB6B50F}" type="datetime1">
              <a:rPr lang="fr-FR" smtClean="0"/>
              <a:t>02/11/2022</a:t>
            </a:fld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DC03503-1921-B4F6-B9A1-59A9B30F9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B302F-7785-4D99-84A3-3AF14D093ACE}" type="slidenum">
              <a:rPr lang="fr-FR" smtClean="0"/>
              <a:t>‹#›</a:t>
            </a:fld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FA415F3-4A2C-6BD4-7350-AAB4014DA7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3037"/>
            <a:ext cx="10515600" cy="396000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fr-FR" dirty="0"/>
              <a:t>Titre de la diapositive</a:t>
            </a:r>
          </a:p>
        </p:txBody>
      </p:sp>
      <p:sp>
        <p:nvSpPr>
          <p:cNvPr id="9" name="Espace réservé du contenu 7">
            <a:extLst>
              <a:ext uri="{FF2B5EF4-FFF2-40B4-BE49-F238E27FC236}">
                <a16:creationId xmlns:a16="http://schemas.microsoft.com/office/drawing/2014/main" id="{D7AF1F3E-0EF9-4DF7-63AF-FC95C78B08C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199" y="1354710"/>
            <a:ext cx="10515601" cy="44341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</a:lstStyle>
          <a:p>
            <a:pPr lvl="0"/>
            <a:r>
              <a:rPr lang="fr-FR" dirty="0"/>
              <a:t>Ici, tu peux écrire ton texte…</a:t>
            </a:r>
          </a:p>
        </p:txBody>
      </p:sp>
    </p:spTree>
    <p:extLst>
      <p:ext uri="{BB962C8B-B14F-4D97-AF65-F5344CB8AC3E}">
        <p14:creationId xmlns:p14="http://schemas.microsoft.com/office/powerpoint/2010/main" val="3424670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88C37C4-622A-D1CD-96C7-C3D10BCA3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8C11E-F621-4D97-8FA1-5E9543B147B6}" type="datetime1">
              <a:rPr lang="fr-FR" smtClean="0"/>
              <a:t>02/11/2022</a:t>
            </a:fld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6AA0CA2-4689-DC99-27EE-FCEF90610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B302F-7785-4D99-84A3-3AF14D093ACE}" type="slidenum">
              <a:rPr lang="fr-FR" smtClean="0"/>
              <a:t>‹#›</a:t>
            </a:fld>
            <a:endParaRPr lang="fr-FR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BB2198C8-7C7F-B870-F0E3-B001AC52D8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3037"/>
            <a:ext cx="10515600" cy="396000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fr-FR" dirty="0"/>
              <a:t>Diapositive avec tableau</a:t>
            </a:r>
          </a:p>
        </p:txBody>
      </p:sp>
    </p:spTree>
    <p:extLst>
      <p:ext uri="{BB962C8B-B14F-4D97-AF65-F5344CB8AC3E}">
        <p14:creationId xmlns:p14="http://schemas.microsoft.com/office/powerpoint/2010/main" val="924921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vier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le rectangle 6">
            <a:extLst>
              <a:ext uri="{FF2B5EF4-FFF2-40B4-BE49-F238E27FC236}">
                <a16:creationId xmlns:a16="http://schemas.microsoft.com/office/drawing/2014/main" id="{807D127D-29D3-E1A5-8B94-6FC78CB15D5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5400000">
            <a:off x="9237" y="-9231"/>
            <a:ext cx="5957457" cy="5975930"/>
          </a:xfrm>
          <a:prstGeom prst="rtTriangle">
            <a:avLst/>
          </a:prstGeom>
          <a:gradFill flip="none" rotWithShape="1">
            <a:gsLst>
              <a:gs pos="0">
                <a:srgbClr val="814385"/>
              </a:gs>
              <a:gs pos="15000">
                <a:srgbClr val="5C5593"/>
              </a:gs>
              <a:gs pos="38000">
                <a:srgbClr val="009AD8"/>
              </a:gs>
              <a:gs pos="54000">
                <a:srgbClr val="6FB7B6"/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F62234-CB86-DD09-7627-10F0E1BF07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07818" y="221985"/>
            <a:ext cx="11776361" cy="64156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riangle rectangle 8">
            <a:extLst>
              <a:ext uri="{FF2B5EF4-FFF2-40B4-BE49-F238E27FC236}">
                <a16:creationId xmlns:a16="http://schemas.microsoft.com/office/drawing/2014/main" id="{A3D20A97-020A-9BE2-7940-0744EF3D0E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11290068" y="5964611"/>
            <a:ext cx="900538" cy="903331"/>
          </a:xfrm>
          <a:prstGeom prst="rtTriangle">
            <a:avLst/>
          </a:prstGeom>
          <a:gradFill flip="none" rotWithShape="1">
            <a:gsLst>
              <a:gs pos="7000">
                <a:srgbClr val="814385"/>
              </a:gs>
              <a:gs pos="40000">
                <a:srgbClr val="5C5593"/>
              </a:gs>
              <a:gs pos="65000">
                <a:srgbClr val="009AD8"/>
              </a:gs>
              <a:gs pos="93000">
                <a:srgbClr val="6FB7B6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2A0D746-EBCF-C895-B9B8-8A22B6790A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6208" y="364548"/>
            <a:ext cx="3004047" cy="450932"/>
          </a:xfrm>
          <a:prstGeom prst="rect">
            <a:avLst/>
          </a:prstGeom>
        </p:spPr>
      </p:pic>
      <p:sp>
        <p:nvSpPr>
          <p:cNvPr id="14" name="Espace réservé de la date 13">
            <a:extLst>
              <a:ext uri="{FF2B5EF4-FFF2-40B4-BE49-F238E27FC236}">
                <a16:creationId xmlns:a16="http://schemas.microsoft.com/office/drawing/2014/main" id="{FE31C165-FA00-54BF-9D02-B030E40673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70890"/>
            <a:ext cx="2743200" cy="365125"/>
          </a:xfrm>
        </p:spPr>
        <p:txBody>
          <a:bodyPr/>
          <a:lstStyle/>
          <a:p>
            <a:fld id="{86F3E6C3-3471-4B68-B38F-616DF334649B}" type="datetime1">
              <a:rPr lang="fr-FR" smtClean="0"/>
              <a:t>02/11/2022</a:t>
            </a:fld>
            <a:endParaRPr lang="fr-FR"/>
          </a:p>
        </p:txBody>
      </p:sp>
      <p:sp>
        <p:nvSpPr>
          <p:cNvPr id="16" name="Espace réservé du numéro de diapositive 15">
            <a:extLst>
              <a:ext uri="{FF2B5EF4-FFF2-40B4-BE49-F238E27FC236}">
                <a16:creationId xmlns:a16="http://schemas.microsoft.com/office/drawing/2014/main" id="{E28EB681-3D7E-9D9D-5030-323128C5E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70890"/>
            <a:ext cx="2743200" cy="365125"/>
          </a:xfrm>
        </p:spPr>
        <p:txBody>
          <a:bodyPr/>
          <a:lstStyle/>
          <a:p>
            <a:fld id="{8E832925-7619-4116-A7CB-93439AA04C1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2316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fi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 33">
            <a:extLst>
              <a:ext uri="{FF2B5EF4-FFF2-40B4-BE49-F238E27FC236}">
                <a16:creationId xmlns:a16="http://schemas.microsoft.com/office/drawing/2014/main" id="{76F1F9BA-6A5D-8016-07EC-0EA021963D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5" t="-19587" b="-1"/>
          <a:stretch/>
        </p:blipFill>
        <p:spPr>
          <a:xfrm>
            <a:off x="9725025" y="276225"/>
            <a:ext cx="2125230" cy="53925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856CFF5-6DEF-60AC-7FEB-637A5A4948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573" y="2604946"/>
            <a:ext cx="3461025" cy="164810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3DA1DEC-7EFC-85C8-E80B-0C326D131A9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373382" y="2090037"/>
            <a:ext cx="27616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u="sng" dirty="0">
                <a:solidFill>
                  <a:schemeClr val="accent5"/>
                </a:solidFill>
                <a:effectLst/>
              </a:rPr>
              <a:t>Siège social</a:t>
            </a:r>
          </a:p>
          <a:p>
            <a:r>
              <a:rPr lang="fr-FR" sz="1600" dirty="0">
                <a:solidFill>
                  <a:schemeClr val="accent5"/>
                </a:solidFill>
                <a:effectLst/>
              </a:rPr>
              <a:t>Immeuble Diapason A</a:t>
            </a:r>
          </a:p>
          <a:p>
            <a:r>
              <a:rPr lang="fr-FR" sz="1600" dirty="0">
                <a:solidFill>
                  <a:schemeClr val="accent5"/>
                </a:solidFill>
                <a:effectLst/>
              </a:rPr>
              <a:t>109 rue Jean Bart</a:t>
            </a:r>
          </a:p>
          <a:p>
            <a:r>
              <a:rPr lang="fr-FR" sz="1600" dirty="0">
                <a:solidFill>
                  <a:schemeClr val="accent5"/>
                </a:solidFill>
                <a:effectLst/>
              </a:rPr>
              <a:t>31670 Labège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39C7B10-5366-4C1A-A508-8C9A48C008E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171997" y="2090036"/>
            <a:ext cx="23627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u="sng" dirty="0">
                <a:solidFill>
                  <a:schemeClr val="accent5"/>
                </a:solidFill>
                <a:effectLst/>
              </a:rPr>
              <a:t>Agence Haute-Savoie</a:t>
            </a:r>
          </a:p>
          <a:p>
            <a:r>
              <a:rPr lang="fr-FR" sz="1600" dirty="0">
                <a:solidFill>
                  <a:schemeClr val="accent5"/>
                </a:solidFill>
                <a:effectLst/>
              </a:rPr>
              <a:t>Parc </a:t>
            </a:r>
            <a:r>
              <a:rPr lang="fr-FR" sz="1600" dirty="0" err="1">
                <a:solidFill>
                  <a:schemeClr val="accent5"/>
                </a:solidFill>
                <a:effectLst/>
              </a:rPr>
              <a:t>Altaïs</a:t>
            </a:r>
            <a:endParaRPr lang="fr-FR" sz="1600" dirty="0">
              <a:solidFill>
                <a:schemeClr val="accent5"/>
              </a:solidFill>
              <a:effectLst/>
            </a:endParaRPr>
          </a:p>
          <a:p>
            <a:r>
              <a:rPr lang="fr-FR" sz="1600" dirty="0">
                <a:solidFill>
                  <a:schemeClr val="accent5"/>
                </a:solidFill>
                <a:effectLst/>
              </a:rPr>
              <a:t>39 rue Adrastée</a:t>
            </a:r>
          </a:p>
          <a:p>
            <a:r>
              <a:rPr lang="fr-FR" sz="1600" dirty="0">
                <a:solidFill>
                  <a:schemeClr val="accent5"/>
                </a:solidFill>
                <a:effectLst/>
              </a:rPr>
              <a:t>74650 Chavanod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B0569DC-D7F5-7A0A-1A87-DC1FAB19096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410325" y="3414415"/>
            <a:ext cx="27616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accent5"/>
                </a:solidFill>
                <a:effectLst/>
              </a:rPr>
              <a:t>+33 (0)5 61 00 77 00 </a:t>
            </a:r>
          </a:p>
          <a:p>
            <a:br>
              <a:rPr lang="fr-FR" sz="1600" dirty="0">
                <a:solidFill>
                  <a:schemeClr val="accent5"/>
                </a:solidFill>
                <a:effectLst/>
              </a:rPr>
            </a:br>
            <a:r>
              <a:rPr lang="fr-FR" sz="1600" dirty="0">
                <a:solidFill>
                  <a:schemeClr val="accent5"/>
                </a:solidFill>
                <a:effectLst/>
              </a:rPr>
              <a:t>info@techform.fr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979D2F6-80AB-489D-3E87-C7326D9730EC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6486525" y="4429407"/>
            <a:ext cx="2685472" cy="338554"/>
            <a:chOff x="6448425" y="4525437"/>
            <a:chExt cx="2685472" cy="338554"/>
          </a:xfrm>
        </p:grpSpPr>
        <p:pic>
          <p:nvPicPr>
            <p:cNvPr id="12" name="Image 11">
              <a:hlinkClick r:id="rId4"/>
              <a:extLst>
                <a:ext uri="{FF2B5EF4-FFF2-40B4-BE49-F238E27FC236}">
                  <a16:creationId xmlns:a16="http://schemas.microsoft.com/office/drawing/2014/main" id="{468D6BD4-23E7-2903-57FC-C18216E42FD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8425" y="4565915"/>
              <a:ext cx="257598" cy="257598"/>
            </a:xfrm>
            <a:prstGeom prst="rect">
              <a:avLst/>
            </a:prstGeom>
          </p:spPr>
        </p:pic>
        <p:pic>
          <p:nvPicPr>
            <p:cNvPr id="13" name="Image 12">
              <a:hlinkClick r:id="rId6"/>
              <a:extLst>
                <a:ext uri="{FF2B5EF4-FFF2-40B4-BE49-F238E27FC236}">
                  <a16:creationId xmlns:a16="http://schemas.microsoft.com/office/drawing/2014/main" id="{8E52EB87-C238-5F4B-6B11-43808CF0798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80147" y="4565916"/>
              <a:ext cx="257598" cy="257598"/>
            </a:xfrm>
            <a:prstGeom prst="rect">
              <a:avLst/>
            </a:prstGeom>
          </p:spPr>
        </p:pic>
        <p:pic>
          <p:nvPicPr>
            <p:cNvPr id="14" name="Image 13">
              <a:hlinkClick r:id="rId8"/>
              <a:extLst>
                <a:ext uri="{FF2B5EF4-FFF2-40B4-BE49-F238E27FC236}">
                  <a16:creationId xmlns:a16="http://schemas.microsoft.com/office/drawing/2014/main" id="{5A7BD291-A369-93F8-018C-879B0D177E5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4286" y="4565915"/>
              <a:ext cx="257598" cy="257598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00DBDDC6-B2FD-6BBD-6C74-CE360111CCAD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7406444" y="4525437"/>
              <a:ext cx="172745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>
                  <a:solidFill>
                    <a:schemeClr val="accent5"/>
                  </a:solidFill>
                  <a:effectLst/>
                </a:rPr>
                <a:t>techform.fr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9065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le rectangle 6">
            <a:extLst>
              <a:ext uri="{FF2B5EF4-FFF2-40B4-BE49-F238E27FC236}">
                <a16:creationId xmlns:a16="http://schemas.microsoft.com/office/drawing/2014/main" id="{FA11A2D6-0B75-E0AE-82F2-5578721CACB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5400000">
            <a:off x="9237" y="-9231"/>
            <a:ext cx="5957457" cy="5975930"/>
          </a:xfrm>
          <a:prstGeom prst="rtTriangle">
            <a:avLst/>
          </a:prstGeom>
          <a:gradFill flip="none" rotWithShape="1">
            <a:gsLst>
              <a:gs pos="0">
                <a:srgbClr val="814385"/>
              </a:gs>
              <a:gs pos="15000">
                <a:srgbClr val="5C5593"/>
              </a:gs>
              <a:gs pos="38000">
                <a:srgbClr val="009AD8"/>
              </a:gs>
              <a:gs pos="54000">
                <a:srgbClr val="6FB7B6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13FE1F-D283-99ED-2962-B32F73EE62B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07818" y="221985"/>
            <a:ext cx="11776361" cy="64156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riangle rectangle 8">
            <a:extLst>
              <a:ext uri="{FF2B5EF4-FFF2-40B4-BE49-F238E27FC236}">
                <a16:creationId xmlns:a16="http://schemas.microsoft.com/office/drawing/2014/main" id="{2AA8D295-2C5D-1F74-4214-8F61BF6396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11290068" y="5964611"/>
            <a:ext cx="900538" cy="903331"/>
          </a:xfrm>
          <a:prstGeom prst="rtTriangle">
            <a:avLst/>
          </a:prstGeom>
          <a:gradFill flip="none" rotWithShape="1">
            <a:gsLst>
              <a:gs pos="7000">
                <a:srgbClr val="814385"/>
              </a:gs>
              <a:gs pos="40000">
                <a:srgbClr val="5C5593"/>
              </a:gs>
              <a:gs pos="65000">
                <a:srgbClr val="009AD8"/>
              </a:gs>
              <a:gs pos="93000">
                <a:srgbClr val="6FB7B6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74962E7-08B6-39CE-FB28-92E0C34EC0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27322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C4D3E1-3B2E-4E31-B650-A716CDBEFA7A}" type="datetime1">
              <a:rPr lang="fr-FR" smtClean="0"/>
              <a:t>02/11/2022</a:t>
            </a:fld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9284214-4BB8-4649-0C45-7CAED9FA85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27322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6B302F-7785-4D99-84A3-3AF14D093ACE}" type="slidenum">
              <a:rPr lang="fr-FR" smtClean="0"/>
              <a:t>‹#›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DCF35D8-BBCE-8CC3-F923-A86A8BB81F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17" t="37618" r="38821" b="42685"/>
          <a:stretch/>
        </p:blipFill>
        <p:spPr>
          <a:xfrm>
            <a:off x="5788431" y="6233713"/>
            <a:ext cx="615137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131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49" r:id="rId6"/>
    <p:sldLayoutId id="2147483657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3F1944BE-5A14-95CB-1385-371D82882C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91440" tIns="45720" rIns="91440" bIns="45720" anchor="t"/>
          <a:lstStyle/>
          <a:p>
            <a:r>
              <a:rPr lang="fr-FR"/>
              <a:t>Système de cotation de SVG Layout Designer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39E6A56-D8C2-C834-7C0C-44F7B40F5E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4187455"/>
            <a:ext cx="10515600" cy="432000"/>
          </a:xfrm>
        </p:spPr>
        <p:txBody>
          <a:bodyPr lIns="91440" tIns="45720" rIns="91440" bIns="45720" anchor="t"/>
          <a:lstStyle/>
          <a:p>
            <a:r>
              <a:rPr lang="fr-FR" dirty="0"/>
              <a:t>Par TECHFORM, </a:t>
            </a:r>
            <a:r>
              <a:rPr lang="fr-FR" dirty="0" err="1"/>
              <a:t>Eric</a:t>
            </a:r>
            <a:r>
              <a:rPr lang="fr-FR" dirty="0"/>
              <a:t> NGUYEN</a:t>
            </a:r>
            <a:endParaRPr lang="en-US" dirty="0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0835C077-6546-6B02-79B5-15EEEF4877C1}"/>
              </a:ext>
            </a:extLst>
          </p:cNvPr>
          <p:cNvSpPr txBox="1">
            <a:spLocks/>
          </p:cNvSpPr>
          <p:nvPr/>
        </p:nvSpPr>
        <p:spPr>
          <a:xfrm>
            <a:off x="8610600" y="6263990"/>
            <a:ext cx="2743200" cy="365125"/>
          </a:xfrm>
          <a:prstGeom prst="rect">
            <a:avLst/>
          </a:prstGeom>
        </p:spPr>
        <p:txBody>
          <a:bodyPr lIns="91440" tIns="45720" rIns="91440" bIns="45720" anchor="ctr"/>
          <a:lstStyle>
            <a:defPPr>
              <a:defRPr lang="fr-FR"/>
            </a:defPPr>
            <a:lvl1pPr marL="0" algn="ctr" defTabSz="914400" rtl="0" eaLnBrk="1" latinLnBrk="0" hangingPunct="1">
              <a:defRPr sz="1400" kern="1200">
                <a:solidFill>
                  <a:srgbClr val="28293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/>
              <a:t>02/11/2022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036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6EF28-B706-CAB7-723E-05CCF7F98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CD37D2-7586-AF63-675F-C43BEF3C5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B302F-7785-4D99-84A3-3AF14D093ACE}" type="slidenum">
              <a:rPr lang="fr-FR" smtClean="0"/>
              <a:t>2</a:t>
            </a:fld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5EFD31-FCE4-07EC-2D62-6F935BD6756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lIns="91440" tIns="45720" rIns="91440" bIns="45720" anchor="t"/>
          <a:lstStyle/>
          <a:p>
            <a:pPr>
              <a:lnSpc>
                <a:spcPct val="300000"/>
              </a:lnSpc>
            </a:pPr>
            <a:r>
              <a:rPr lang="fr-FR" sz="2000" dirty="0">
                <a:ea typeface="+mn-lt"/>
                <a:cs typeface="+mn-lt"/>
              </a:rPr>
              <a:t>Comment fonctionne le système de cotation de SVGLD ? (10 slides)</a:t>
            </a:r>
            <a:endParaRPr lang="en-US" sz="2000">
              <a:ea typeface="Roboto"/>
              <a:cs typeface="Roboto"/>
            </a:endParaRPr>
          </a:p>
          <a:p>
            <a:pPr>
              <a:lnSpc>
                <a:spcPct val="300000"/>
              </a:lnSpc>
            </a:pPr>
            <a:r>
              <a:rPr lang="fr-FR" sz="2000" dirty="0">
                <a:ea typeface="+mn-lt"/>
                <a:cs typeface="+mn-lt"/>
              </a:rPr>
              <a:t>Comment dessiner une cotation ? (5 slides)</a:t>
            </a:r>
            <a:endParaRPr lang="fr-FR" sz="2000">
              <a:ea typeface="+mn-lt"/>
              <a:cs typeface="+mn-lt"/>
            </a:endParaRPr>
          </a:p>
          <a:p>
            <a:pPr>
              <a:lnSpc>
                <a:spcPct val="300000"/>
              </a:lnSpc>
            </a:pPr>
            <a:r>
              <a:rPr lang="fr-FR" sz="2000" dirty="0">
                <a:ea typeface="+mn-lt"/>
                <a:cs typeface="+mn-lt"/>
              </a:rPr>
              <a:t>Quels sont les types de cotations ? (4 slides)</a:t>
            </a:r>
          </a:p>
        </p:txBody>
      </p:sp>
    </p:spTree>
    <p:extLst>
      <p:ext uri="{BB962C8B-B14F-4D97-AF65-F5344CB8AC3E}">
        <p14:creationId xmlns:p14="http://schemas.microsoft.com/office/powerpoint/2010/main" val="1667689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AA3F4E-B68D-37FE-C232-6855CFF0F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B302F-7785-4D99-84A3-3AF14D093ACE}" type="slidenum">
              <a:rPr lang="fr-FR" smtClean="0"/>
              <a:t>3</a:t>
            </a:fld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E13F12-2036-6853-7C5D-F45954C6D8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91440" tIns="45720" rIns="91440" bIns="45720" anchor="t"/>
          <a:lstStyle/>
          <a:p>
            <a:r>
              <a:rPr lang="fr-FR">
                <a:ea typeface="+mj-lt"/>
                <a:cs typeface="+mj-lt"/>
              </a:rPr>
              <a:t>Comment fonctionne le système de cotation de SVGLD ? </a:t>
            </a:r>
            <a:endParaRPr lang="en-US">
              <a:ea typeface="+mj-lt"/>
              <a:cs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81375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94255A-043B-48A8-6710-61CEF60B0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fr-FR" dirty="0"/>
              <a:t>Comment fonctionne le système de cotation de SVGLD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335BA44-54D3-DE02-88B5-CF59009F456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lIns="91440" tIns="45720" rIns="91440" bIns="45720" anchor="t">
            <a:normAutofit/>
          </a:bodyPr>
          <a:lstStyle/>
          <a:p>
            <a:endParaRPr lang="fr-FR" sz="3600" dirty="0">
              <a:ea typeface="Roboto"/>
              <a:cs typeface="Roboto"/>
            </a:endParaRPr>
          </a:p>
          <a:p>
            <a:r>
              <a:rPr lang="fr-FR" sz="3600" dirty="0">
                <a:ea typeface="Roboto"/>
                <a:cs typeface="Roboto"/>
              </a:rPr>
              <a:t>&gt; SVGLD est un assembleur qui emboîte des conteneurs</a:t>
            </a:r>
          </a:p>
          <a:p>
            <a:pPr>
              <a:lnSpc>
                <a:spcPct val="200000"/>
              </a:lnSpc>
            </a:pPr>
            <a:r>
              <a:rPr lang="fr-FR" sz="1600" dirty="0">
                <a:ea typeface="Roboto"/>
                <a:cs typeface="Roboto"/>
              </a:rPr>
              <a:t>- Il existe une hiérarchie entre les conteneurs</a:t>
            </a:r>
          </a:p>
          <a:p>
            <a:pPr>
              <a:lnSpc>
                <a:spcPct val="200000"/>
              </a:lnSpc>
            </a:pPr>
            <a:r>
              <a:rPr lang="fr-FR" sz="1600" dirty="0">
                <a:ea typeface="Roboto"/>
                <a:cs typeface="Roboto"/>
              </a:rPr>
              <a:t>- En informatique, cette hiérarchie est appelée "arbre"</a:t>
            </a:r>
          </a:p>
          <a:p>
            <a:pPr>
              <a:lnSpc>
                <a:spcPct val="200000"/>
              </a:lnSpc>
            </a:pPr>
            <a:r>
              <a:rPr lang="fr-FR" sz="1600" dirty="0">
                <a:ea typeface="Roboto"/>
                <a:cs typeface="Roboto"/>
              </a:rPr>
              <a:t>- Chaque conteneurs peut posséder une transformation horizontale (x) et/ou une transformation verticale (y)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31F5C77-9E9F-7437-E1FD-5EE91BE481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lIns="91440" tIns="45720" rIns="91440" bIns="45720" anchor="ctr">
            <a:normAutofit/>
          </a:bodyPr>
          <a:lstStyle/>
          <a:p>
            <a:r>
              <a:rPr lang="fr-FR">
                <a:latin typeface="Montserrat SemiBold"/>
              </a:rPr>
              <a:t>Rappel: Concept fondamental de SVGLD</a:t>
            </a:r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CF7D307-634E-8B1C-8F81-278428BCF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B302F-7785-4D99-84A3-3AF14D093ACE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6093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94255A-043B-48A8-6710-61CEF60B0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fr-FR" dirty="0"/>
              <a:t>Comment fonctionne le système de cotation de SVGLD ?</a:t>
            </a:r>
          </a:p>
        </p:txBody>
      </p:sp>
      <p:pic>
        <p:nvPicPr>
          <p:cNvPr id="8" name="Picture 8" descr="Timeline&#10;&#10;Description automatically generated">
            <a:extLst>
              <a:ext uri="{FF2B5EF4-FFF2-40B4-BE49-F238E27FC236}">
                <a16:creationId xmlns:a16="http://schemas.microsoft.com/office/drawing/2014/main" id="{AE402DA6-825D-0C5B-3F54-B447D7C5770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736772" y="1546092"/>
            <a:ext cx="6101939" cy="1716648"/>
          </a:xfr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31F5C77-9E9F-7437-E1FD-5EE91BE481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latin typeface="Montserrat SemiBold"/>
              </a:rPr>
              <a:t>Rappel: Concept fondamental de SVGLD</a:t>
            </a:r>
            <a:r>
              <a:rPr lang="fr-FR">
                <a:latin typeface="Montserrat SemiBold"/>
              </a:rPr>
              <a:t> (exemple)</a:t>
            </a:r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CF7D307-634E-8B1C-8F81-278428BCF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B302F-7785-4D99-84A3-3AF14D093ACE}" type="slidenum">
              <a:rPr lang="fr-FR" smtClean="0"/>
              <a:t>5</a:t>
            </a:fld>
            <a:endParaRPr lang="fr-FR"/>
          </a:p>
        </p:txBody>
      </p:sp>
      <p:pic>
        <p:nvPicPr>
          <p:cNvPr id="9" name="Picture 9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A20E2BF2-9F31-7B14-AF7C-AB01F6B9F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8166" y="1662182"/>
            <a:ext cx="2248395" cy="2088804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7754146-33FF-F8FE-9162-2C4227449EF8}"/>
              </a:ext>
            </a:extLst>
          </p:cNvPr>
          <p:cNvCxnSpPr/>
          <p:nvPr/>
        </p:nvCxnSpPr>
        <p:spPr>
          <a:xfrm flipV="1">
            <a:off x="4500748" y="2391888"/>
            <a:ext cx="1112322" cy="593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53A2814-C8C8-2D3E-AC9E-AEEA2F2FB17C}"/>
              </a:ext>
            </a:extLst>
          </p:cNvPr>
          <p:cNvSpPr/>
          <p:nvPr/>
        </p:nvSpPr>
        <p:spPr>
          <a:xfrm>
            <a:off x="2183822" y="3950276"/>
            <a:ext cx="910441" cy="4057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ea typeface="Roboto"/>
                <a:cs typeface="Roboto"/>
              </a:rPr>
              <a:t>main</a:t>
            </a:r>
            <a:endParaRPr lang="en-US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ED1F3DA-2CE2-8AF6-EFC2-33D714883A60}"/>
              </a:ext>
            </a:extLst>
          </p:cNvPr>
          <p:cNvSpPr/>
          <p:nvPr/>
        </p:nvSpPr>
        <p:spPr>
          <a:xfrm>
            <a:off x="1362445" y="4603418"/>
            <a:ext cx="910441" cy="4057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ea typeface="Roboto"/>
                <a:cs typeface="Roboto"/>
              </a:rPr>
              <a:t>C-0</a:t>
            </a:r>
            <a:endParaRPr lang="en-US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271FD22-B14D-D7C1-5CC6-23DA8D9AEF92}"/>
              </a:ext>
            </a:extLst>
          </p:cNvPr>
          <p:cNvSpPr/>
          <p:nvPr/>
        </p:nvSpPr>
        <p:spPr>
          <a:xfrm>
            <a:off x="2856756" y="4603418"/>
            <a:ext cx="910441" cy="4057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ea typeface="Roboto"/>
                <a:cs typeface="Roboto"/>
              </a:rPr>
              <a:t>C-1</a:t>
            </a:r>
            <a:endParaRPr lang="en-US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0A93D1BB-8C90-9523-5001-6A88BA5DE831}"/>
              </a:ext>
            </a:extLst>
          </p:cNvPr>
          <p:cNvSpPr/>
          <p:nvPr/>
        </p:nvSpPr>
        <p:spPr>
          <a:xfrm>
            <a:off x="2104653" y="5256562"/>
            <a:ext cx="910441" cy="4057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ea typeface="Roboto"/>
                <a:cs typeface="Roboto"/>
              </a:rPr>
              <a:t>C-2</a:t>
            </a:r>
            <a:endParaRPr lang="en-US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9C8930A-0789-0E4D-3584-FD2E8C4AC5C8}"/>
              </a:ext>
            </a:extLst>
          </p:cNvPr>
          <p:cNvSpPr/>
          <p:nvPr/>
        </p:nvSpPr>
        <p:spPr>
          <a:xfrm>
            <a:off x="3589068" y="5207080"/>
            <a:ext cx="910441" cy="4057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ea typeface="Roboto"/>
                <a:cs typeface="Roboto"/>
              </a:rPr>
              <a:t>C-3</a:t>
            </a:r>
            <a:endParaRPr lang="en-US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64FD50D-F492-226D-1570-B8458CB6F018}"/>
              </a:ext>
            </a:extLst>
          </p:cNvPr>
          <p:cNvCxnSpPr/>
          <p:nvPr/>
        </p:nvCxnSpPr>
        <p:spPr>
          <a:xfrm>
            <a:off x="2650177" y="4337461"/>
            <a:ext cx="647205" cy="2612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EDF0446-B370-7A0A-839C-85B321462102}"/>
              </a:ext>
            </a:extLst>
          </p:cNvPr>
          <p:cNvCxnSpPr>
            <a:cxnSpLocks/>
          </p:cNvCxnSpPr>
          <p:nvPr/>
        </p:nvCxnSpPr>
        <p:spPr>
          <a:xfrm>
            <a:off x="3333008" y="4941123"/>
            <a:ext cx="647205" cy="2612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4454259-01AD-1D59-B582-882CD1F63AD3}"/>
              </a:ext>
            </a:extLst>
          </p:cNvPr>
          <p:cNvCxnSpPr>
            <a:cxnSpLocks/>
          </p:cNvCxnSpPr>
          <p:nvPr/>
        </p:nvCxnSpPr>
        <p:spPr>
          <a:xfrm flipH="1">
            <a:off x="2634343" y="4990603"/>
            <a:ext cx="599703" cy="2612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B779CEE-204C-6763-857B-B9A1D6D347BC}"/>
              </a:ext>
            </a:extLst>
          </p:cNvPr>
          <p:cNvCxnSpPr>
            <a:cxnSpLocks/>
          </p:cNvCxnSpPr>
          <p:nvPr/>
        </p:nvCxnSpPr>
        <p:spPr>
          <a:xfrm flipH="1">
            <a:off x="1971304" y="4337460"/>
            <a:ext cx="599703" cy="2612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7622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94255A-043B-48A8-6710-61CEF60B0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fr-FR" dirty="0"/>
              <a:t>Comment fonctionne le système de cotation de SVGLD ?</a:t>
            </a:r>
          </a:p>
        </p:txBody>
      </p:sp>
      <p:pic>
        <p:nvPicPr>
          <p:cNvPr id="8" name="Picture 8" descr="Timeline&#10;&#10;Description automatically generated">
            <a:extLst>
              <a:ext uri="{FF2B5EF4-FFF2-40B4-BE49-F238E27FC236}">
                <a16:creationId xmlns:a16="http://schemas.microsoft.com/office/drawing/2014/main" id="{AE402DA6-825D-0C5B-3F54-B447D7C5770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6065818" y="1606705"/>
            <a:ext cx="5149439" cy="1448216"/>
          </a:xfr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31F5C77-9E9F-7437-E1FD-5EE91BE481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latin typeface="Montserrat SemiBold"/>
              </a:rPr>
              <a:t>Rappel: Concept fondamental de SVGLD</a:t>
            </a:r>
            <a:r>
              <a:rPr lang="fr-FR">
                <a:latin typeface="Montserrat SemiBold"/>
              </a:rPr>
              <a:t> (exemple)</a:t>
            </a:r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CF7D307-634E-8B1C-8F81-278428BCF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B302F-7785-4D99-84A3-3AF14D093ACE}" type="slidenum">
              <a:rPr lang="fr-FR" smtClean="0"/>
              <a:t>6</a:t>
            </a:fld>
            <a:endParaRPr lang="fr-FR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0D018A3-9F18-0672-0B12-10128E722581}"/>
              </a:ext>
            </a:extLst>
          </p:cNvPr>
          <p:cNvSpPr/>
          <p:nvPr/>
        </p:nvSpPr>
        <p:spPr>
          <a:xfrm>
            <a:off x="8028708" y="3517321"/>
            <a:ext cx="910441" cy="4057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ea typeface="Roboto"/>
                <a:cs typeface="Roboto"/>
              </a:rPr>
              <a:t>main</a:t>
            </a:r>
            <a:endParaRPr lang="en-US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F2AD707-BF5E-7E28-ED2B-E0A67F2BAD56}"/>
              </a:ext>
            </a:extLst>
          </p:cNvPr>
          <p:cNvSpPr/>
          <p:nvPr/>
        </p:nvSpPr>
        <p:spPr>
          <a:xfrm>
            <a:off x="7207331" y="4170463"/>
            <a:ext cx="910441" cy="4057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ea typeface="Roboto"/>
                <a:cs typeface="Roboto"/>
              </a:rPr>
              <a:t>C-0</a:t>
            </a:r>
            <a:endParaRPr lang="en-US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2DE231B2-8A01-6569-857B-65862FFC66AC}"/>
              </a:ext>
            </a:extLst>
          </p:cNvPr>
          <p:cNvSpPr/>
          <p:nvPr/>
        </p:nvSpPr>
        <p:spPr>
          <a:xfrm>
            <a:off x="8701642" y="4170463"/>
            <a:ext cx="910441" cy="4057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ea typeface="Roboto"/>
                <a:cs typeface="Roboto"/>
              </a:rPr>
              <a:t>C-1</a:t>
            </a:r>
            <a:endParaRPr lang="en-US" dirty="0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3CB3B4BA-8304-B552-87FF-10B2573AE1F4}"/>
              </a:ext>
            </a:extLst>
          </p:cNvPr>
          <p:cNvSpPr/>
          <p:nvPr/>
        </p:nvSpPr>
        <p:spPr>
          <a:xfrm>
            <a:off x="7949539" y="4823607"/>
            <a:ext cx="910441" cy="4057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ea typeface="Roboto"/>
                <a:cs typeface="Roboto"/>
              </a:rPr>
              <a:t>C-2</a:t>
            </a:r>
            <a:endParaRPr lang="en-US" dirty="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EEF9D9E-07C0-D4E7-DBE4-68E370F1B2CF}"/>
              </a:ext>
            </a:extLst>
          </p:cNvPr>
          <p:cNvSpPr/>
          <p:nvPr/>
        </p:nvSpPr>
        <p:spPr>
          <a:xfrm>
            <a:off x="9433954" y="4774125"/>
            <a:ext cx="910441" cy="4057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ea typeface="Roboto"/>
                <a:cs typeface="Roboto"/>
              </a:rPr>
              <a:t>C-3</a:t>
            </a:r>
            <a:endParaRPr lang="en-US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91CB566-BE9E-5448-1E43-3455E51A4C88}"/>
              </a:ext>
            </a:extLst>
          </p:cNvPr>
          <p:cNvCxnSpPr/>
          <p:nvPr/>
        </p:nvCxnSpPr>
        <p:spPr>
          <a:xfrm>
            <a:off x="8495063" y="3904506"/>
            <a:ext cx="647205" cy="2612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D1CF243-4D37-2072-226D-F7E5495A6AAE}"/>
              </a:ext>
            </a:extLst>
          </p:cNvPr>
          <p:cNvCxnSpPr>
            <a:cxnSpLocks/>
          </p:cNvCxnSpPr>
          <p:nvPr/>
        </p:nvCxnSpPr>
        <p:spPr>
          <a:xfrm>
            <a:off x="9177894" y="4508168"/>
            <a:ext cx="647205" cy="2612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29F5AEA-7C61-3055-19E7-A74DEA10AC0D}"/>
              </a:ext>
            </a:extLst>
          </p:cNvPr>
          <p:cNvCxnSpPr>
            <a:cxnSpLocks/>
          </p:cNvCxnSpPr>
          <p:nvPr/>
        </p:nvCxnSpPr>
        <p:spPr>
          <a:xfrm flipH="1">
            <a:off x="8479229" y="4557648"/>
            <a:ext cx="599703" cy="2612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96AB6CAB-3C31-1A25-EE33-9256FD20A0C3}"/>
              </a:ext>
            </a:extLst>
          </p:cNvPr>
          <p:cNvCxnSpPr>
            <a:cxnSpLocks/>
          </p:cNvCxnSpPr>
          <p:nvPr/>
        </p:nvCxnSpPr>
        <p:spPr>
          <a:xfrm flipH="1">
            <a:off x="7816190" y="3904505"/>
            <a:ext cx="599703" cy="2612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7352E524-5BF1-04B8-3BE0-79B1FFEA2BBA}"/>
              </a:ext>
            </a:extLst>
          </p:cNvPr>
          <p:cNvSpPr txBox="1"/>
          <p:nvPr/>
        </p:nvSpPr>
        <p:spPr>
          <a:xfrm>
            <a:off x="909204" y="1688522"/>
            <a:ext cx="4901045" cy="34394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250000"/>
              </a:lnSpc>
            </a:pPr>
            <a:r>
              <a:rPr lang="en-US" dirty="0">
                <a:ea typeface="Roboto"/>
                <a:cs typeface="Roboto"/>
              </a:rPr>
              <a:t>- main ne </a:t>
            </a:r>
            <a:r>
              <a:rPr lang="en-US" dirty="0" err="1">
                <a:ea typeface="Roboto"/>
                <a:cs typeface="Roboto"/>
              </a:rPr>
              <a:t>possède</a:t>
            </a:r>
            <a:r>
              <a:rPr lang="en-US" dirty="0">
                <a:ea typeface="Roboto"/>
                <a:cs typeface="Roboto"/>
              </a:rPr>
              <a:t> pas de transformation</a:t>
            </a:r>
            <a:endParaRPr lang="en-US"/>
          </a:p>
          <a:p>
            <a:pPr>
              <a:lnSpc>
                <a:spcPct val="250000"/>
              </a:lnSpc>
            </a:pPr>
            <a:r>
              <a:rPr lang="en-US" dirty="0">
                <a:ea typeface="Roboto"/>
                <a:cs typeface="Roboto"/>
              </a:rPr>
              <a:t>- C-0 ne </a:t>
            </a:r>
            <a:r>
              <a:rPr lang="en-US" dirty="0" err="1">
                <a:ea typeface="Roboto"/>
                <a:cs typeface="Roboto"/>
              </a:rPr>
              <a:t>possède</a:t>
            </a:r>
            <a:r>
              <a:rPr lang="en-US" dirty="0">
                <a:ea typeface="Roboto"/>
                <a:cs typeface="Roboto"/>
              </a:rPr>
              <a:t> pas de transformation</a:t>
            </a:r>
          </a:p>
          <a:p>
            <a:pPr>
              <a:lnSpc>
                <a:spcPct val="250000"/>
              </a:lnSpc>
            </a:pPr>
            <a:r>
              <a:rPr lang="en-US" dirty="0">
                <a:ea typeface="Roboto"/>
                <a:cs typeface="Roboto"/>
              </a:rPr>
              <a:t>- C-1 </a:t>
            </a:r>
            <a:r>
              <a:rPr lang="en-US" dirty="0" err="1">
                <a:ea typeface="Roboto"/>
                <a:cs typeface="Roboto"/>
              </a:rPr>
              <a:t>est</a:t>
            </a:r>
            <a:r>
              <a:rPr lang="en-US" dirty="0">
                <a:ea typeface="Roboto"/>
                <a:cs typeface="Roboto"/>
              </a:rPr>
              <a:t> </a:t>
            </a:r>
            <a:r>
              <a:rPr lang="en-US" dirty="0" err="1">
                <a:ea typeface="Roboto"/>
                <a:cs typeface="Roboto"/>
              </a:rPr>
              <a:t>décalé</a:t>
            </a:r>
            <a:r>
              <a:rPr lang="en-US" dirty="0">
                <a:ea typeface="Roboto"/>
                <a:cs typeface="Roboto"/>
              </a:rPr>
              <a:t> </a:t>
            </a:r>
            <a:r>
              <a:rPr lang="en-US" dirty="0" err="1">
                <a:ea typeface="Roboto"/>
                <a:cs typeface="Roboto"/>
              </a:rPr>
              <a:t>horizontalement</a:t>
            </a:r>
            <a:r>
              <a:rPr lang="en-US" dirty="0">
                <a:ea typeface="Roboto"/>
                <a:cs typeface="Roboto"/>
              </a:rPr>
              <a:t> de 400</a:t>
            </a:r>
          </a:p>
          <a:p>
            <a:pPr>
              <a:lnSpc>
                <a:spcPct val="250000"/>
              </a:lnSpc>
            </a:pPr>
            <a:r>
              <a:rPr lang="en-US" dirty="0">
                <a:ea typeface="Roboto"/>
                <a:cs typeface="Roboto"/>
              </a:rPr>
              <a:t>- C-2 ne </a:t>
            </a:r>
            <a:r>
              <a:rPr lang="en-US" err="1">
                <a:ea typeface="Roboto"/>
                <a:cs typeface="Roboto"/>
              </a:rPr>
              <a:t>possède</a:t>
            </a:r>
            <a:r>
              <a:rPr lang="en-US" dirty="0">
                <a:ea typeface="Roboto"/>
                <a:cs typeface="Roboto"/>
              </a:rPr>
              <a:t> pas de transformation</a:t>
            </a:r>
          </a:p>
          <a:p>
            <a:pPr>
              <a:lnSpc>
                <a:spcPct val="250000"/>
              </a:lnSpc>
            </a:pPr>
            <a:r>
              <a:rPr lang="en-US" dirty="0">
                <a:ea typeface="Roboto"/>
                <a:cs typeface="Roboto"/>
              </a:rPr>
              <a:t>- C-3 </a:t>
            </a:r>
            <a:r>
              <a:rPr lang="en-US" err="1">
                <a:ea typeface="Roboto"/>
                <a:cs typeface="Roboto"/>
              </a:rPr>
              <a:t>est</a:t>
            </a:r>
            <a:r>
              <a:rPr lang="en-US" dirty="0">
                <a:ea typeface="Roboto"/>
                <a:cs typeface="Roboto"/>
              </a:rPr>
              <a:t> </a:t>
            </a:r>
            <a:r>
              <a:rPr lang="en-US" err="1">
                <a:ea typeface="Roboto"/>
                <a:cs typeface="Roboto"/>
              </a:rPr>
              <a:t>décalé</a:t>
            </a:r>
            <a:r>
              <a:rPr lang="en-US" dirty="0">
                <a:ea typeface="Roboto"/>
                <a:cs typeface="Roboto"/>
              </a:rPr>
              <a:t> </a:t>
            </a:r>
            <a:r>
              <a:rPr lang="en-US" err="1">
                <a:ea typeface="Roboto"/>
                <a:cs typeface="Roboto"/>
              </a:rPr>
              <a:t>horizontalement</a:t>
            </a:r>
            <a:r>
              <a:rPr lang="en-US" dirty="0">
                <a:ea typeface="Roboto"/>
                <a:cs typeface="Roboto"/>
              </a:rPr>
              <a:t> de 200</a:t>
            </a:r>
          </a:p>
        </p:txBody>
      </p:sp>
    </p:spTree>
    <p:extLst>
      <p:ext uri="{BB962C8B-B14F-4D97-AF65-F5344CB8AC3E}">
        <p14:creationId xmlns:p14="http://schemas.microsoft.com/office/powerpoint/2010/main" val="2273080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06C751-32EF-365E-A586-CC3115363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B302F-7785-4D99-84A3-3AF14D093ACE}" type="slidenum">
              <a:rPr lang="fr-FR" smtClean="0"/>
              <a:t>7</a:t>
            </a:fld>
            <a:endParaRPr lang="fr-FR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EB8FFE4-A6A3-C435-46E6-E0E7B31F7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fr-FR" dirty="0">
                <a:ea typeface="+mj-lt"/>
                <a:cs typeface="+mj-lt"/>
              </a:rPr>
              <a:t>Comment fonctionne le système de cotation de SVGLD ?</a:t>
            </a:r>
            <a:endParaRPr lang="en-US" b="0" dirty="0">
              <a:ea typeface="+mj-lt"/>
              <a:cs typeface="+mj-lt"/>
            </a:endParaRP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A23A39-1540-ACFD-60A4-202E68D1FC5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en-US" sz="2400" dirty="0">
                <a:ea typeface="Roboto"/>
                <a:cs typeface="Roboto"/>
              </a:rPr>
              <a:t>Il </a:t>
            </a:r>
            <a:r>
              <a:rPr lang="en-US" sz="2400" dirty="0" err="1">
                <a:ea typeface="Roboto"/>
                <a:cs typeface="Roboto"/>
              </a:rPr>
              <a:t>existe</a:t>
            </a:r>
            <a:r>
              <a:rPr lang="en-US" sz="2400" dirty="0">
                <a:ea typeface="Roboto"/>
                <a:cs typeface="Roboto"/>
              </a:rPr>
              <a:t> deux </a:t>
            </a:r>
            <a:r>
              <a:rPr lang="en-US" sz="2400" dirty="0" err="1">
                <a:ea typeface="Roboto"/>
                <a:cs typeface="Roboto"/>
              </a:rPr>
              <a:t>méthodes</a:t>
            </a:r>
            <a:r>
              <a:rPr lang="en-US" sz="2400" dirty="0">
                <a:ea typeface="Roboto"/>
                <a:cs typeface="Roboto"/>
              </a:rPr>
              <a:t> :</a:t>
            </a:r>
          </a:p>
          <a:p>
            <a:endParaRPr lang="en-US" sz="2400" dirty="0">
              <a:ea typeface="Roboto"/>
              <a:cs typeface="Roboto"/>
            </a:endParaRPr>
          </a:p>
          <a:p>
            <a:r>
              <a:rPr lang="en-US" sz="2400" dirty="0">
                <a:ea typeface="Roboto"/>
                <a:cs typeface="Roboto"/>
              </a:rPr>
              <a:t>1) </a:t>
            </a:r>
            <a:r>
              <a:rPr lang="en-US" sz="2400" dirty="0" err="1">
                <a:ea typeface="Roboto"/>
                <a:cs typeface="Roboto"/>
              </a:rPr>
              <a:t>Itérer</a:t>
            </a:r>
            <a:r>
              <a:rPr lang="en-US" sz="2400" dirty="0">
                <a:ea typeface="Roboto"/>
                <a:cs typeface="Roboto"/>
              </a:rPr>
              <a:t> sur les parents du </a:t>
            </a:r>
            <a:r>
              <a:rPr lang="en-US" sz="2400" dirty="0" err="1">
                <a:ea typeface="Roboto"/>
                <a:cs typeface="Roboto"/>
              </a:rPr>
              <a:t>conteneurs</a:t>
            </a:r>
            <a:r>
              <a:rPr lang="en-US" sz="2400" dirty="0">
                <a:ea typeface="Roboto"/>
                <a:cs typeface="Roboto"/>
              </a:rPr>
              <a:t> parent d'un </a:t>
            </a:r>
            <a:r>
              <a:rPr lang="en-US" sz="2400" dirty="0" err="1">
                <a:ea typeface="Roboto"/>
                <a:cs typeface="Roboto"/>
              </a:rPr>
              <a:t>conteneur</a:t>
            </a:r>
            <a:r>
              <a:rPr lang="en-US" sz="2400" dirty="0">
                <a:ea typeface="Roboto"/>
                <a:cs typeface="Roboto"/>
              </a:rPr>
              <a:t> </a:t>
            </a:r>
            <a:r>
              <a:rPr lang="en-US" sz="2400" dirty="0" err="1">
                <a:ea typeface="Roboto"/>
                <a:cs typeface="Roboto"/>
              </a:rPr>
              <a:t>donné</a:t>
            </a:r>
            <a:r>
              <a:rPr lang="en-US" sz="2400" dirty="0">
                <a:ea typeface="Roboto"/>
                <a:cs typeface="Roboto"/>
              </a:rPr>
              <a:t> et faire </a:t>
            </a:r>
            <a:r>
              <a:rPr lang="en-US" sz="2400" dirty="0" err="1">
                <a:ea typeface="Roboto"/>
                <a:cs typeface="Roboto"/>
              </a:rPr>
              <a:t>l'opération</a:t>
            </a:r>
            <a:r>
              <a:rPr lang="en-US" sz="2400" dirty="0">
                <a:ea typeface="Roboto"/>
                <a:cs typeface="Roboto"/>
              </a:rPr>
              <a:t> inverse (addition)</a:t>
            </a:r>
          </a:p>
          <a:p>
            <a:endParaRPr lang="en-US" sz="2400" dirty="0">
              <a:ea typeface="Roboto"/>
              <a:cs typeface="Roboto"/>
            </a:endParaRPr>
          </a:p>
          <a:p>
            <a:r>
              <a:rPr lang="en-US" sz="2400" dirty="0">
                <a:ea typeface="Roboto"/>
                <a:cs typeface="Roboto"/>
              </a:rPr>
              <a:t>2) </a:t>
            </a:r>
            <a:r>
              <a:rPr lang="en-US" sz="2400" dirty="0" err="1">
                <a:ea typeface="Roboto"/>
                <a:cs typeface="Roboto"/>
              </a:rPr>
              <a:t>Itérer</a:t>
            </a:r>
            <a:r>
              <a:rPr lang="en-US" sz="2400" dirty="0">
                <a:ea typeface="Roboto"/>
                <a:cs typeface="Roboto"/>
              </a:rPr>
              <a:t> sur </a:t>
            </a:r>
            <a:r>
              <a:rPr lang="en-US" sz="2400" dirty="0" err="1">
                <a:ea typeface="Roboto"/>
                <a:cs typeface="Roboto"/>
              </a:rPr>
              <a:t>tous</a:t>
            </a:r>
            <a:r>
              <a:rPr lang="en-US" sz="2400" dirty="0">
                <a:ea typeface="Roboto"/>
                <a:cs typeface="Roboto"/>
              </a:rPr>
              <a:t> les </a:t>
            </a:r>
            <a:r>
              <a:rPr lang="en-US" sz="2400" dirty="0" err="1">
                <a:ea typeface="Roboto"/>
                <a:cs typeface="Roboto"/>
              </a:rPr>
              <a:t>conteneurs</a:t>
            </a:r>
            <a:r>
              <a:rPr lang="en-US" sz="2400" dirty="0">
                <a:ea typeface="Roboto"/>
                <a:cs typeface="Roboto"/>
              </a:rPr>
              <a:t> et conserver la transformation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B32D3F-D972-F5E2-9D2B-F351AFEBAA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lIns="91440" tIns="45720" rIns="91440" bIns="45720" anchor="ctr">
            <a:normAutofit fontScale="92500"/>
          </a:bodyPr>
          <a:lstStyle/>
          <a:p>
            <a:r>
              <a:rPr lang="en-US">
                <a:latin typeface="Montserrat SemiBold"/>
              </a:rPr>
              <a:t>Comment </a:t>
            </a:r>
            <a:r>
              <a:rPr lang="en-US" err="1">
                <a:latin typeface="Montserrat SemiBold"/>
              </a:rPr>
              <a:t>restaurer</a:t>
            </a:r>
            <a:r>
              <a:rPr lang="en-US">
                <a:latin typeface="Montserrat SemiBold"/>
              </a:rPr>
              <a:t> </a:t>
            </a:r>
            <a:r>
              <a:rPr lang="en-US" err="1">
                <a:latin typeface="Montserrat SemiBold"/>
              </a:rPr>
              <a:t>ces</a:t>
            </a:r>
            <a:r>
              <a:rPr lang="en-US">
                <a:latin typeface="Montserrat SemiBold"/>
              </a:rPr>
              <a:t> transformations pour </a:t>
            </a:r>
            <a:r>
              <a:rPr lang="en-US" err="1">
                <a:latin typeface="Montserrat SemiBold"/>
              </a:rPr>
              <a:t>nos</a:t>
            </a:r>
            <a:r>
              <a:rPr lang="en-US">
                <a:latin typeface="Montserrat SemiBold"/>
              </a:rPr>
              <a:t> </a:t>
            </a:r>
            <a:r>
              <a:rPr lang="en-US" err="1">
                <a:latin typeface="Montserrat SemiBold"/>
              </a:rPr>
              <a:t>côtes</a:t>
            </a:r>
            <a:r>
              <a:rPr lang="en-US">
                <a:latin typeface="Montserrat SemiBold"/>
              </a:rPr>
              <a:t> sans </a:t>
            </a:r>
            <a:r>
              <a:rPr lang="en-US" err="1">
                <a:latin typeface="Montserrat SemiBold"/>
              </a:rPr>
              <a:t>utiliser</a:t>
            </a:r>
            <a:r>
              <a:rPr lang="en-US">
                <a:latin typeface="Montserrat SemiBold"/>
              </a:rPr>
              <a:t> la </a:t>
            </a:r>
            <a:r>
              <a:rPr lang="en-US" err="1">
                <a:latin typeface="Montserrat SemiBold"/>
              </a:rPr>
              <a:t>hiérarchie</a:t>
            </a:r>
            <a:r>
              <a:rPr lang="en-US">
                <a:latin typeface="Montserrat SemiBold"/>
              </a:rPr>
              <a:t> 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532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06C751-32EF-365E-A586-CC3115363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B302F-7785-4D99-84A3-3AF14D093ACE}" type="slidenum">
              <a:rPr lang="fr-FR" smtClean="0"/>
              <a:t>8</a:t>
            </a:fld>
            <a:endParaRPr lang="fr-FR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EB8FFE4-A6A3-C435-46E6-E0E7B31F7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fr-FR" dirty="0">
                <a:ea typeface="+mj-lt"/>
                <a:cs typeface="+mj-lt"/>
              </a:rPr>
              <a:t>Comment fonctionne le système de cotation de SVGLD ?</a:t>
            </a:r>
            <a:endParaRPr lang="en-US" b="0" dirty="0">
              <a:ea typeface="+mj-lt"/>
              <a:cs typeface="+mj-lt"/>
            </a:endParaRP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A23A39-1540-ACFD-60A4-202E68D1FC5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en-US" sz="1200" dirty="0">
                <a:ea typeface="Roboto"/>
                <a:cs typeface="Roboto"/>
              </a:rPr>
              <a:t>1) </a:t>
            </a:r>
            <a:r>
              <a:rPr lang="en-US" sz="1200" dirty="0" err="1">
                <a:ea typeface="Roboto"/>
                <a:cs typeface="Roboto"/>
              </a:rPr>
              <a:t>Itérer</a:t>
            </a:r>
            <a:r>
              <a:rPr lang="en-US" sz="1200" dirty="0">
                <a:ea typeface="Roboto"/>
                <a:cs typeface="Roboto"/>
              </a:rPr>
              <a:t> sur les parents du </a:t>
            </a:r>
            <a:r>
              <a:rPr lang="en-US" sz="1200" dirty="0" err="1">
                <a:ea typeface="Roboto"/>
                <a:cs typeface="Roboto"/>
              </a:rPr>
              <a:t>conteneurs</a:t>
            </a:r>
            <a:r>
              <a:rPr lang="en-US" sz="1200" dirty="0">
                <a:ea typeface="Roboto"/>
                <a:cs typeface="Roboto"/>
              </a:rPr>
              <a:t> parent d'un </a:t>
            </a:r>
            <a:r>
              <a:rPr lang="en-US" sz="1200" dirty="0" err="1">
                <a:ea typeface="Roboto"/>
                <a:cs typeface="Roboto"/>
              </a:rPr>
              <a:t>conteneur</a:t>
            </a:r>
            <a:r>
              <a:rPr lang="en-US" sz="1200" dirty="0">
                <a:ea typeface="Roboto"/>
                <a:cs typeface="Roboto"/>
              </a:rPr>
              <a:t> </a:t>
            </a:r>
            <a:r>
              <a:rPr lang="en-US" sz="1200" dirty="0" err="1">
                <a:ea typeface="Roboto"/>
                <a:cs typeface="Roboto"/>
              </a:rPr>
              <a:t>donné</a:t>
            </a:r>
            <a:r>
              <a:rPr lang="en-US" sz="1200" dirty="0">
                <a:ea typeface="Roboto"/>
                <a:cs typeface="Roboto"/>
              </a:rPr>
              <a:t> et faire </a:t>
            </a:r>
            <a:r>
              <a:rPr lang="en-US" sz="1200" dirty="0" err="1">
                <a:ea typeface="Roboto"/>
                <a:cs typeface="Roboto"/>
              </a:rPr>
              <a:t>l'opération</a:t>
            </a:r>
            <a:r>
              <a:rPr lang="en-US" sz="1200" dirty="0">
                <a:ea typeface="Roboto"/>
                <a:cs typeface="Roboto"/>
              </a:rPr>
              <a:t> inverse (addition)</a:t>
            </a:r>
          </a:p>
          <a:p>
            <a:r>
              <a:rPr lang="en-US" sz="1200" dirty="0">
                <a:ea typeface="Roboto"/>
                <a:cs typeface="Roboto"/>
              </a:rPr>
              <a:t>2) </a:t>
            </a:r>
            <a:r>
              <a:rPr lang="en-US" sz="1200" dirty="0" err="1">
                <a:ea typeface="Roboto"/>
                <a:cs typeface="Roboto"/>
              </a:rPr>
              <a:t>Itérer</a:t>
            </a:r>
            <a:r>
              <a:rPr lang="en-US" sz="1200" dirty="0">
                <a:ea typeface="Roboto"/>
                <a:cs typeface="Roboto"/>
              </a:rPr>
              <a:t> sur </a:t>
            </a:r>
            <a:r>
              <a:rPr lang="en-US" sz="1200" dirty="0" err="1">
                <a:ea typeface="Roboto"/>
                <a:cs typeface="Roboto"/>
              </a:rPr>
              <a:t>tous</a:t>
            </a:r>
            <a:r>
              <a:rPr lang="en-US" sz="1200" dirty="0">
                <a:ea typeface="Roboto"/>
                <a:cs typeface="Roboto"/>
              </a:rPr>
              <a:t> les </a:t>
            </a:r>
            <a:r>
              <a:rPr lang="en-US" sz="1200" dirty="0" err="1">
                <a:ea typeface="Roboto"/>
                <a:cs typeface="Roboto"/>
              </a:rPr>
              <a:t>conteneurs</a:t>
            </a:r>
            <a:r>
              <a:rPr lang="en-US" sz="1200" dirty="0">
                <a:ea typeface="Roboto"/>
                <a:cs typeface="Roboto"/>
              </a:rPr>
              <a:t> et conserver la transformation </a:t>
            </a:r>
            <a:r>
              <a:rPr lang="en-US" sz="1200" dirty="0" err="1">
                <a:ea typeface="Roboto"/>
                <a:cs typeface="Roboto"/>
              </a:rPr>
              <a:t>actuelle</a:t>
            </a:r>
            <a:endParaRPr lang="en-US" sz="1200" dirty="0">
              <a:ea typeface="Roboto"/>
              <a:cs typeface="Roboto"/>
            </a:endParaRPr>
          </a:p>
          <a:p>
            <a:endParaRPr lang="en-US" sz="1200" dirty="0">
              <a:ea typeface="Roboto"/>
              <a:cs typeface="Roboto"/>
            </a:endParaRPr>
          </a:p>
          <a:p>
            <a:endParaRPr lang="en-US" sz="1200" dirty="0">
              <a:ea typeface="Roboto"/>
              <a:cs typeface="Robot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B32D3F-D972-F5E2-9D2B-F351AFEBAA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lIns="91440" tIns="45720" rIns="91440" bIns="45720" anchor="ctr">
            <a:normAutofit fontScale="92500"/>
          </a:bodyPr>
          <a:lstStyle/>
          <a:p>
            <a:r>
              <a:rPr lang="en-US">
                <a:latin typeface="Montserrat SemiBold"/>
              </a:rPr>
              <a:t>Comment </a:t>
            </a:r>
            <a:r>
              <a:rPr lang="en-US" err="1">
                <a:latin typeface="Montserrat SemiBold"/>
              </a:rPr>
              <a:t>restaurer</a:t>
            </a:r>
            <a:r>
              <a:rPr lang="en-US">
                <a:latin typeface="Montserrat SemiBold"/>
              </a:rPr>
              <a:t> </a:t>
            </a:r>
            <a:r>
              <a:rPr lang="en-US" err="1">
                <a:latin typeface="Montserrat SemiBold"/>
              </a:rPr>
              <a:t>ces</a:t>
            </a:r>
            <a:r>
              <a:rPr lang="en-US">
                <a:latin typeface="Montserrat SemiBold"/>
              </a:rPr>
              <a:t> transformations pour </a:t>
            </a:r>
            <a:r>
              <a:rPr lang="en-US" err="1">
                <a:latin typeface="Montserrat SemiBold"/>
              </a:rPr>
              <a:t>nos</a:t>
            </a:r>
            <a:r>
              <a:rPr lang="en-US">
                <a:latin typeface="Montserrat SemiBold"/>
              </a:rPr>
              <a:t> </a:t>
            </a:r>
            <a:r>
              <a:rPr lang="en-US" err="1">
                <a:latin typeface="Montserrat SemiBold"/>
              </a:rPr>
              <a:t>côtes</a:t>
            </a:r>
            <a:r>
              <a:rPr lang="en-US">
                <a:latin typeface="Montserrat SemiBold"/>
              </a:rPr>
              <a:t> sans </a:t>
            </a:r>
            <a:r>
              <a:rPr lang="en-US" err="1">
                <a:latin typeface="Montserrat SemiBold"/>
              </a:rPr>
              <a:t>utiliser</a:t>
            </a:r>
            <a:r>
              <a:rPr lang="en-US">
                <a:latin typeface="Montserrat SemiBold"/>
              </a:rPr>
              <a:t> la </a:t>
            </a:r>
            <a:r>
              <a:rPr lang="en-US" err="1">
                <a:latin typeface="Montserrat SemiBold"/>
              </a:rPr>
              <a:t>hiérarchie</a:t>
            </a:r>
            <a:r>
              <a:rPr lang="en-US">
                <a:latin typeface="Montserrat SemiBold"/>
              </a:rPr>
              <a:t> ?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569B2F5F-9E26-8546-078B-F45377DA67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1071611"/>
              </p:ext>
            </p:extLst>
          </p:nvPr>
        </p:nvGraphicFramePr>
        <p:xfrm>
          <a:off x="1821180" y="2514808"/>
          <a:ext cx="8168640" cy="36415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2880">
                  <a:extLst>
                    <a:ext uri="{9D8B030D-6E8A-4147-A177-3AD203B41FA5}">
                      <a16:colId xmlns:a16="http://schemas.microsoft.com/office/drawing/2014/main" val="629440422"/>
                    </a:ext>
                  </a:extLst>
                </a:gridCol>
                <a:gridCol w="2722880">
                  <a:extLst>
                    <a:ext uri="{9D8B030D-6E8A-4147-A177-3AD203B41FA5}">
                      <a16:colId xmlns:a16="http://schemas.microsoft.com/office/drawing/2014/main" val="1403002527"/>
                    </a:ext>
                  </a:extLst>
                </a:gridCol>
                <a:gridCol w="2722880">
                  <a:extLst>
                    <a:ext uri="{9D8B030D-6E8A-4147-A177-3AD203B41FA5}">
                      <a16:colId xmlns:a16="http://schemas.microsoft.com/office/drawing/2014/main" val="2412374714"/>
                    </a:ext>
                  </a:extLst>
                </a:gridCol>
              </a:tblGrid>
              <a:tr h="98982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Avantages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Désavantages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182875"/>
                  </a:ext>
                </a:extLst>
              </a:tr>
              <a:tr h="989829">
                <a:tc>
                  <a:txBody>
                    <a:bodyPr/>
                    <a:lstStyle/>
                    <a:p>
                      <a:r>
                        <a:rPr lang="en-US" dirty="0" err="1"/>
                        <a:t>Méthode</a:t>
                      </a:r>
                      <a:r>
                        <a:rPr lang="en-US" dirty="0"/>
                        <a:t> 1: </a:t>
                      </a:r>
                      <a:r>
                        <a:rPr lang="en-US" dirty="0" err="1"/>
                        <a:t>itérer</a:t>
                      </a:r>
                      <a:r>
                        <a:rPr lang="en-US" dirty="0"/>
                        <a:t> sur </a:t>
                      </a:r>
                      <a:r>
                        <a:rPr lang="en-US" dirty="0" err="1"/>
                        <a:t>ses</a:t>
                      </a:r>
                      <a:r>
                        <a:rPr lang="en-US" dirty="0"/>
                        <a:t> parents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 Simple</a:t>
                      </a:r>
                    </a:p>
                    <a:p>
                      <a:pPr lvl="0">
                        <a:buNone/>
                      </a:pPr>
                      <a:r>
                        <a:rPr lang="en-US" dirty="0"/>
                        <a:t>- </a:t>
                      </a:r>
                      <a:r>
                        <a:rPr lang="en-US" dirty="0" err="1"/>
                        <a:t>peu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couteux</a:t>
                      </a:r>
                      <a:r>
                        <a:rPr lang="en-US" dirty="0"/>
                        <a:t> pour un </a:t>
                      </a:r>
                      <a:r>
                        <a:rPr lang="en-US" dirty="0" err="1"/>
                        <a:t>seul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appel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Coût</a:t>
                      </a:r>
                      <a:r>
                        <a:rPr lang="en-US" dirty="0"/>
                        <a:t> O(</a:t>
                      </a:r>
                      <a:r>
                        <a:rPr lang="en-US" dirty="0" err="1"/>
                        <a:t>i</a:t>
                      </a:r>
                      <a:r>
                        <a:rPr lang="en-US" dirty="0"/>
                        <a:t>) à </a:t>
                      </a:r>
                      <a:r>
                        <a:rPr lang="en-US" dirty="0" err="1"/>
                        <a:t>chaque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appel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tel</a:t>
                      </a:r>
                      <a:r>
                        <a:rPr lang="en-US" dirty="0"/>
                        <a:t> que </a:t>
                      </a:r>
                      <a:r>
                        <a:rPr lang="en-US" dirty="0" err="1"/>
                        <a:t>i</a:t>
                      </a:r>
                      <a:r>
                        <a:rPr lang="en-US" dirty="0"/>
                        <a:t> </a:t>
                      </a:r>
                      <a:r>
                        <a:rPr lang="en-US" dirty="0" err="1"/>
                        <a:t>est</a:t>
                      </a:r>
                      <a:r>
                        <a:rPr lang="en-US" dirty="0"/>
                        <a:t> le </a:t>
                      </a:r>
                      <a:r>
                        <a:rPr lang="en-US" dirty="0" err="1"/>
                        <a:t>niveau</a:t>
                      </a:r>
                      <a:r>
                        <a:rPr lang="en-US" dirty="0"/>
                        <a:t> de la </a:t>
                      </a:r>
                      <a:r>
                        <a:rPr lang="en-US" dirty="0" err="1"/>
                        <a:t>hiérarchie</a:t>
                      </a:r>
                      <a:r>
                        <a:rPr lang="en-US" dirty="0"/>
                        <a:t> (qui </a:t>
                      </a:r>
                      <a:r>
                        <a:rPr lang="en-US" dirty="0" err="1"/>
                        <a:t>est</a:t>
                      </a:r>
                      <a:r>
                        <a:rPr lang="en-US" dirty="0"/>
                        <a:t> </a:t>
                      </a:r>
                      <a:r>
                        <a:rPr lang="en-US" dirty="0" err="1"/>
                        <a:t>usuellement</a:t>
                      </a:r>
                      <a:r>
                        <a:rPr lang="en-US" dirty="0"/>
                        <a:t> dans </a:t>
                      </a:r>
                      <a:r>
                        <a:rPr lang="en-US" dirty="0" err="1"/>
                        <a:t>l'ordre</a:t>
                      </a:r>
                      <a:r>
                        <a:rPr lang="en-US" dirty="0"/>
                        <a:t> de la </a:t>
                      </a:r>
                      <a:r>
                        <a:rPr lang="en-US" dirty="0" err="1"/>
                        <a:t>dizaine</a:t>
                      </a:r>
                      <a:r>
                        <a:rPr lang="en-US" dirty="0"/>
                        <a:t>)</a:t>
                      </a:r>
                      <a:endParaRPr lang="en-US" dirty="0" err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373721"/>
                  </a:ext>
                </a:extLst>
              </a:tr>
              <a:tr h="989829">
                <a:tc>
                  <a:txBody>
                    <a:bodyPr/>
                    <a:lstStyle/>
                    <a:p>
                      <a:r>
                        <a:rPr lang="en-US" dirty="0" err="1"/>
                        <a:t>Méthode</a:t>
                      </a:r>
                      <a:r>
                        <a:rPr lang="en-US" dirty="0"/>
                        <a:t> 2: </a:t>
                      </a:r>
                      <a:r>
                        <a:rPr lang="en-US" dirty="0" err="1"/>
                        <a:t>sauvegarder</a:t>
                      </a:r>
                      <a:r>
                        <a:rPr lang="en-US" dirty="0"/>
                        <a:t> la transformation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 Se base sur un </a:t>
                      </a:r>
                      <a:r>
                        <a:rPr lang="en-US" dirty="0" err="1"/>
                        <a:t>parcours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d'arbre</a:t>
                      </a:r>
                    </a:p>
                    <a:p>
                      <a:pPr lvl="0">
                        <a:buNone/>
                      </a:pPr>
                      <a:r>
                        <a:rPr lang="en-US" dirty="0"/>
                        <a:t>- flexible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Coût</a:t>
                      </a:r>
                      <a:r>
                        <a:rPr lang="en-US" dirty="0"/>
                        <a:t> O(n) à </a:t>
                      </a:r>
                      <a:r>
                        <a:rPr lang="en-US" dirty="0" err="1"/>
                        <a:t>l'appel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tel</a:t>
                      </a:r>
                      <a:r>
                        <a:rPr lang="en-US" dirty="0"/>
                        <a:t> que n </a:t>
                      </a:r>
                      <a:r>
                        <a:rPr lang="en-US" dirty="0" err="1"/>
                        <a:t>est</a:t>
                      </a:r>
                      <a:r>
                        <a:rPr lang="en-US" dirty="0"/>
                        <a:t> le </a:t>
                      </a:r>
                      <a:r>
                        <a:rPr lang="en-US" dirty="0" err="1"/>
                        <a:t>nombre</a:t>
                      </a:r>
                      <a:r>
                        <a:rPr lang="en-US" dirty="0"/>
                        <a:t> de </a:t>
                      </a:r>
                      <a:r>
                        <a:rPr lang="en-US" dirty="0" err="1"/>
                        <a:t>conteneurs</a:t>
                      </a:r>
                      <a:r>
                        <a:rPr lang="en-US" dirty="0"/>
                        <a:t> (qui </a:t>
                      </a:r>
                      <a:r>
                        <a:rPr lang="en-US" dirty="0" err="1"/>
                        <a:t>peut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aller</a:t>
                      </a:r>
                      <a:r>
                        <a:rPr lang="en-US" dirty="0"/>
                        <a:t> dans les </a:t>
                      </a:r>
                      <a:r>
                        <a:rPr lang="en-US" dirty="0" err="1"/>
                        <a:t>centaines</a:t>
                      </a:r>
                      <a:r>
                        <a:rPr lang="en-US" dirty="0"/>
                        <a:t>)</a:t>
                      </a:r>
                      <a:endParaRPr lang="en-US" dirty="0" err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9260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1378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06C751-32EF-365E-A586-CC3115363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B302F-7785-4D99-84A3-3AF14D093ACE}" type="slidenum">
              <a:rPr lang="fr-FR" smtClean="0"/>
              <a:t>9</a:t>
            </a:fld>
            <a:endParaRPr lang="fr-FR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EB8FFE4-A6A3-C435-46E6-E0E7B31F7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fr-FR" dirty="0">
                <a:ea typeface="+mj-lt"/>
                <a:cs typeface="+mj-lt"/>
              </a:rPr>
              <a:t>Comment fonctionne le système de cotation de SVGLD ?</a:t>
            </a:r>
            <a:endParaRPr lang="en-US" b="0" dirty="0">
              <a:ea typeface="+mj-lt"/>
              <a:cs typeface="+mj-lt"/>
            </a:endParaRP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A23A39-1540-ACFD-60A4-202E68D1FC5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en-US" sz="2400" dirty="0">
                <a:ea typeface="+mn-lt"/>
                <a:cs typeface="+mn-lt"/>
              </a:rPr>
              <a:t>Au premier coup </a:t>
            </a:r>
            <a:r>
              <a:rPr lang="en-US" sz="2400" dirty="0" err="1">
                <a:ea typeface="+mn-lt"/>
                <a:cs typeface="+mn-lt"/>
              </a:rPr>
              <a:t>d'oeil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méthode</a:t>
            </a:r>
            <a:r>
              <a:rPr lang="en-US" sz="2400" dirty="0">
                <a:ea typeface="+mn-lt"/>
                <a:cs typeface="+mn-lt"/>
              </a:rPr>
              <a:t> 1 </a:t>
            </a:r>
            <a:r>
              <a:rPr lang="en-US" sz="2400" dirty="0" err="1">
                <a:ea typeface="+mn-lt"/>
                <a:cs typeface="+mn-lt"/>
              </a:rPr>
              <a:t>semble</a:t>
            </a:r>
            <a:r>
              <a:rPr lang="en-US" sz="2400" dirty="0">
                <a:ea typeface="+mn-lt"/>
                <a:cs typeface="+mn-lt"/>
              </a:rPr>
              <a:t> favorable.</a:t>
            </a:r>
            <a:endParaRPr lang="en-US">
              <a:ea typeface="+mn-lt"/>
              <a:cs typeface="+mn-lt"/>
            </a:endParaRPr>
          </a:p>
          <a:p>
            <a:endParaRPr lang="en-US" sz="2400" dirty="0">
              <a:ea typeface="+mn-lt"/>
              <a:cs typeface="+mn-lt"/>
            </a:endParaRPr>
          </a:p>
          <a:p>
            <a:r>
              <a:rPr lang="en-US" sz="2400" dirty="0">
                <a:ea typeface="+mn-lt"/>
                <a:cs typeface="+mn-lt"/>
              </a:rPr>
              <a:t>Mais </a:t>
            </a:r>
            <a:r>
              <a:rPr lang="en-US" sz="2400" dirty="0" err="1">
                <a:ea typeface="+mn-lt"/>
                <a:cs typeface="+mn-lt"/>
              </a:rPr>
              <a:t>en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réalité</a:t>
            </a:r>
            <a:r>
              <a:rPr lang="en-US" sz="2400" dirty="0">
                <a:ea typeface="+mn-lt"/>
                <a:cs typeface="+mn-lt"/>
              </a:rPr>
              <a:t>, </a:t>
            </a:r>
            <a:r>
              <a:rPr lang="en-US" sz="2400" dirty="0" err="1">
                <a:ea typeface="+mn-lt"/>
                <a:cs typeface="+mn-lt"/>
              </a:rPr>
              <a:t>méthode</a:t>
            </a:r>
            <a:r>
              <a:rPr lang="en-US" sz="2400" dirty="0">
                <a:ea typeface="+mn-lt"/>
                <a:cs typeface="+mn-lt"/>
              </a:rPr>
              <a:t> 2 </a:t>
            </a:r>
            <a:r>
              <a:rPr lang="en-US" sz="2400" dirty="0" err="1">
                <a:ea typeface="+mn-lt"/>
                <a:cs typeface="+mn-lt"/>
              </a:rPr>
              <a:t>est</a:t>
            </a:r>
            <a:r>
              <a:rPr lang="en-US" sz="2400" dirty="0">
                <a:ea typeface="+mn-lt"/>
                <a:cs typeface="+mn-lt"/>
              </a:rPr>
              <a:t> le </a:t>
            </a:r>
            <a:r>
              <a:rPr lang="en-US" sz="2400" dirty="0" err="1">
                <a:ea typeface="+mn-lt"/>
                <a:cs typeface="+mn-lt"/>
              </a:rPr>
              <a:t>moins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couteux</a:t>
            </a:r>
            <a:r>
              <a:rPr lang="en-US" sz="2400" dirty="0">
                <a:ea typeface="+mn-lt"/>
                <a:cs typeface="+mn-lt"/>
              </a:rPr>
              <a:t> de </a:t>
            </a:r>
            <a:r>
              <a:rPr lang="en-US" sz="2400" dirty="0" err="1">
                <a:ea typeface="+mn-lt"/>
                <a:cs typeface="+mn-lt"/>
              </a:rPr>
              <a:t>tous</a:t>
            </a:r>
            <a:r>
              <a:rPr lang="en-US" sz="2400" dirty="0">
                <a:ea typeface="+mn-lt"/>
                <a:cs typeface="+mn-lt"/>
              </a:rPr>
              <a:t> par </a:t>
            </a:r>
            <a:r>
              <a:rPr lang="en-US" sz="2400" dirty="0" err="1">
                <a:ea typeface="+mn-lt"/>
                <a:cs typeface="+mn-lt"/>
              </a:rPr>
              <a:t>sa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flexibilité</a:t>
            </a:r>
            <a:r>
              <a:rPr lang="en-US" sz="2400" dirty="0">
                <a:ea typeface="+mn-lt"/>
                <a:cs typeface="+mn-lt"/>
              </a:rPr>
              <a:t> pour </a:t>
            </a:r>
            <a:r>
              <a:rPr lang="en-US" sz="2400" dirty="0" err="1">
                <a:ea typeface="+mn-lt"/>
                <a:cs typeface="+mn-lt"/>
              </a:rPr>
              <a:t>résoudre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notre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problème</a:t>
            </a:r>
            <a:r>
              <a:rPr lang="en-US" sz="2400" dirty="0">
                <a:ea typeface="+mn-lt"/>
                <a:cs typeface="+mn-lt"/>
              </a:rPr>
              <a:t>.</a:t>
            </a:r>
            <a:endParaRPr lang="en-US" dirty="0">
              <a:ea typeface="+mn-lt"/>
              <a:cs typeface="+mn-lt"/>
            </a:endParaRPr>
          </a:p>
          <a:p>
            <a:endParaRPr lang="en-US" sz="2400" dirty="0">
              <a:ea typeface="+mn-lt"/>
              <a:cs typeface="+mn-lt"/>
            </a:endParaRPr>
          </a:p>
          <a:p>
            <a:endParaRPr lang="en-US" sz="2400" dirty="0">
              <a:ea typeface="+mn-lt"/>
              <a:cs typeface="+mn-lt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B32D3F-D972-F5E2-9D2B-F351AFEBAA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lIns="91440" tIns="45720" rIns="91440" bIns="45720" anchor="ctr">
            <a:normAutofit fontScale="92500"/>
          </a:bodyPr>
          <a:lstStyle/>
          <a:p>
            <a:r>
              <a:rPr lang="en-US">
                <a:latin typeface="Montserrat SemiBold"/>
              </a:rPr>
              <a:t>Comment </a:t>
            </a:r>
            <a:r>
              <a:rPr lang="en-US" err="1">
                <a:latin typeface="Montserrat SemiBold"/>
              </a:rPr>
              <a:t>restaurer</a:t>
            </a:r>
            <a:r>
              <a:rPr lang="en-US">
                <a:latin typeface="Montserrat SemiBold"/>
              </a:rPr>
              <a:t> </a:t>
            </a:r>
            <a:r>
              <a:rPr lang="en-US" err="1">
                <a:latin typeface="Montserrat SemiBold"/>
              </a:rPr>
              <a:t>ces</a:t>
            </a:r>
            <a:r>
              <a:rPr lang="en-US">
                <a:latin typeface="Montserrat SemiBold"/>
              </a:rPr>
              <a:t> transformations pour </a:t>
            </a:r>
            <a:r>
              <a:rPr lang="en-US" err="1">
                <a:latin typeface="Montserrat SemiBold"/>
              </a:rPr>
              <a:t>nos</a:t>
            </a:r>
            <a:r>
              <a:rPr lang="en-US">
                <a:latin typeface="Montserrat SemiBold"/>
              </a:rPr>
              <a:t> </a:t>
            </a:r>
            <a:r>
              <a:rPr lang="en-US" err="1">
                <a:latin typeface="Montserrat SemiBold"/>
              </a:rPr>
              <a:t>côtes</a:t>
            </a:r>
            <a:r>
              <a:rPr lang="en-US">
                <a:latin typeface="Montserrat SemiBold"/>
              </a:rPr>
              <a:t> sans </a:t>
            </a:r>
            <a:r>
              <a:rPr lang="en-US" err="1">
                <a:latin typeface="Montserrat SemiBold"/>
              </a:rPr>
              <a:t>utiliser</a:t>
            </a:r>
            <a:r>
              <a:rPr lang="en-US">
                <a:latin typeface="Montserrat SemiBold"/>
              </a:rPr>
              <a:t> la </a:t>
            </a:r>
            <a:r>
              <a:rPr lang="en-US" err="1">
                <a:latin typeface="Montserrat SemiBold"/>
              </a:rPr>
              <a:t>hiérarchie</a:t>
            </a:r>
            <a:r>
              <a:rPr lang="en-US">
                <a:latin typeface="Montserrat SemiBold"/>
              </a:rPr>
              <a:t> 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767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06C751-32EF-365E-A586-CC3115363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B302F-7785-4D99-84A3-3AF14D093ACE}" type="slidenum">
              <a:rPr lang="fr-FR" smtClean="0"/>
              <a:t>10</a:t>
            </a:fld>
            <a:endParaRPr lang="fr-FR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EB8FFE4-A6A3-C435-46E6-E0E7B31F7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fr-FR" dirty="0">
                <a:ea typeface="+mj-lt"/>
                <a:cs typeface="+mj-lt"/>
              </a:rPr>
              <a:t>Comment fonctionne le système de cotation de SVGLD ?</a:t>
            </a:r>
            <a:endParaRPr lang="en-US" b="0" dirty="0">
              <a:ea typeface="+mj-lt"/>
              <a:cs typeface="+mj-lt"/>
            </a:endParaRP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A23A39-1540-ACFD-60A4-202E68D1FC5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en-US" sz="1800" dirty="0">
                <a:ea typeface="+mn-lt"/>
                <a:cs typeface="+mn-lt"/>
              </a:rPr>
              <a:t>- Il </a:t>
            </a:r>
            <a:r>
              <a:rPr lang="en-US" sz="1800" dirty="0" err="1">
                <a:ea typeface="+mn-lt"/>
                <a:cs typeface="+mn-lt"/>
              </a:rPr>
              <a:t>existe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plusieurs</a:t>
            </a:r>
            <a:r>
              <a:rPr lang="en-US" sz="1800" dirty="0">
                <a:ea typeface="+mn-lt"/>
                <a:cs typeface="+mn-lt"/>
              </a:rPr>
              <a:t> types de </a:t>
            </a:r>
            <a:r>
              <a:rPr lang="en-US" sz="1800" dirty="0" err="1">
                <a:ea typeface="+mn-lt"/>
                <a:cs typeface="+mn-lt"/>
              </a:rPr>
              <a:t>côtes</a:t>
            </a:r>
            <a:r>
              <a:rPr lang="en-US" sz="1800" dirty="0">
                <a:ea typeface="+mn-lt"/>
                <a:cs typeface="+mn-lt"/>
              </a:rPr>
              <a:t>...</a:t>
            </a:r>
          </a:p>
          <a:p>
            <a:r>
              <a:rPr lang="en-US" sz="1800" dirty="0">
                <a:ea typeface="+mn-lt"/>
                <a:cs typeface="+mn-lt"/>
              </a:rPr>
              <a:t>=&gt; ...</a:t>
            </a:r>
            <a:r>
              <a:rPr lang="en-US" sz="1800" dirty="0" err="1">
                <a:ea typeface="+mn-lt"/>
                <a:cs typeface="+mn-lt"/>
              </a:rPr>
              <a:t>Certaines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dépendent</a:t>
            </a:r>
            <a:r>
              <a:rPr lang="en-US" sz="1800" dirty="0">
                <a:ea typeface="+mn-lt"/>
                <a:cs typeface="+mn-lt"/>
              </a:rPr>
              <a:t> de </a:t>
            </a:r>
            <a:r>
              <a:rPr lang="en-US" sz="1800" dirty="0" err="1">
                <a:ea typeface="+mn-lt"/>
                <a:cs typeface="+mn-lt"/>
              </a:rPr>
              <a:t>d'autres</a:t>
            </a:r>
            <a:r>
              <a:rPr lang="en-US" sz="1800" dirty="0">
                <a:ea typeface="+mn-lt"/>
                <a:cs typeface="+mn-lt"/>
              </a:rPr>
              <a:t> et </a:t>
            </a:r>
            <a:r>
              <a:rPr lang="en-US" sz="1800" dirty="0" err="1">
                <a:ea typeface="+mn-lt"/>
                <a:cs typeface="+mn-lt"/>
              </a:rPr>
              <a:t>requiert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une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vue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globale</a:t>
            </a:r>
            <a:r>
              <a:rPr lang="en-US" sz="1800" dirty="0">
                <a:ea typeface="+mn-lt"/>
                <a:cs typeface="+mn-lt"/>
              </a:rPr>
              <a:t> sur </a:t>
            </a:r>
            <a:r>
              <a:rPr lang="en-US" sz="1800" dirty="0" err="1">
                <a:ea typeface="+mn-lt"/>
                <a:cs typeface="+mn-lt"/>
              </a:rPr>
              <a:t>tous</a:t>
            </a:r>
            <a:r>
              <a:rPr lang="en-US" sz="1800" dirty="0">
                <a:ea typeface="+mn-lt"/>
                <a:cs typeface="+mn-lt"/>
              </a:rPr>
              <a:t> les </a:t>
            </a:r>
            <a:r>
              <a:rPr lang="en-US" sz="1800" dirty="0" err="1">
                <a:ea typeface="+mn-lt"/>
                <a:cs typeface="+mn-lt"/>
              </a:rPr>
              <a:t>conteneurs</a:t>
            </a:r>
            <a:r>
              <a:rPr lang="en-US" sz="1800" dirty="0">
                <a:ea typeface="+mn-lt"/>
                <a:cs typeface="+mn-lt"/>
              </a:rPr>
              <a:t> (enfants </a:t>
            </a:r>
            <a:r>
              <a:rPr lang="en-US" sz="1800" dirty="0" err="1">
                <a:ea typeface="+mn-lt"/>
                <a:cs typeface="+mn-lt"/>
              </a:rPr>
              <a:t>ou</a:t>
            </a:r>
            <a:r>
              <a:rPr lang="en-US" sz="1800" dirty="0">
                <a:ea typeface="+mn-lt"/>
                <a:cs typeface="+mn-lt"/>
              </a:rPr>
              <a:t> parents)</a:t>
            </a:r>
          </a:p>
          <a:p>
            <a:r>
              <a:rPr lang="en-US" sz="1800" dirty="0">
                <a:ea typeface="+mn-lt"/>
                <a:cs typeface="+mn-lt"/>
              </a:rPr>
              <a:t>=&gt; </a:t>
            </a:r>
            <a:r>
              <a:rPr lang="en-US" sz="1800" dirty="0" err="1">
                <a:ea typeface="+mn-lt"/>
                <a:cs typeface="+mn-lt"/>
              </a:rPr>
              <a:t>Donc</a:t>
            </a:r>
            <a:r>
              <a:rPr lang="en-US" sz="1800" dirty="0">
                <a:ea typeface="+mn-lt"/>
                <a:cs typeface="+mn-lt"/>
              </a:rPr>
              <a:t> la </a:t>
            </a:r>
            <a:r>
              <a:rPr lang="en-US" sz="1800" dirty="0" err="1">
                <a:ea typeface="+mn-lt"/>
                <a:cs typeface="+mn-lt"/>
              </a:rPr>
              <a:t>méthode</a:t>
            </a:r>
            <a:r>
              <a:rPr lang="en-US" sz="1800" dirty="0">
                <a:ea typeface="+mn-lt"/>
                <a:cs typeface="+mn-lt"/>
              </a:rPr>
              <a:t> 1 </a:t>
            </a:r>
            <a:r>
              <a:rPr lang="en-US" sz="1800" dirty="0" err="1">
                <a:ea typeface="+mn-lt"/>
                <a:cs typeface="+mn-lt"/>
              </a:rPr>
              <a:t>nécessite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en</a:t>
            </a:r>
            <a:r>
              <a:rPr lang="en-US" sz="1800" dirty="0">
                <a:ea typeface="+mn-lt"/>
                <a:cs typeface="+mn-lt"/>
              </a:rPr>
              <a:t> plus </a:t>
            </a:r>
            <a:r>
              <a:rPr lang="en-US" sz="1800" dirty="0" err="1">
                <a:ea typeface="+mn-lt"/>
                <a:cs typeface="+mn-lt"/>
              </a:rPr>
              <a:t>d'appliquer</a:t>
            </a:r>
            <a:r>
              <a:rPr lang="en-US" sz="1800" dirty="0">
                <a:ea typeface="+mn-lt"/>
                <a:cs typeface="+mn-lt"/>
              </a:rPr>
              <a:t> les </a:t>
            </a:r>
            <a:r>
              <a:rPr lang="en-US" sz="1800" dirty="0" err="1">
                <a:ea typeface="+mn-lt"/>
                <a:cs typeface="+mn-lt"/>
              </a:rPr>
              <a:t>méthode</a:t>
            </a:r>
            <a:r>
              <a:rPr lang="en-US" sz="1800" dirty="0">
                <a:ea typeface="+mn-lt"/>
                <a:cs typeface="+mn-lt"/>
              </a:rPr>
              <a:t> 2 sur les enfants pour </a:t>
            </a:r>
            <a:r>
              <a:rPr lang="en-US" sz="1800" dirty="0" err="1">
                <a:ea typeface="+mn-lt"/>
                <a:cs typeface="+mn-lt"/>
              </a:rPr>
              <a:t>obtenir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leurs</a:t>
            </a:r>
            <a:r>
              <a:rPr lang="en-US" sz="1800" dirty="0">
                <a:ea typeface="+mn-lt"/>
                <a:cs typeface="+mn-lt"/>
              </a:rPr>
              <a:t> transformations</a:t>
            </a:r>
          </a:p>
          <a:p>
            <a:endParaRPr lang="en-US" sz="1800" dirty="0">
              <a:ea typeface="+mn-lt"/>
              <a:cs typeface="+mn-lt"/>
            </a:endParaRPr>
          </a:p>
          <a:p>
            <a:r>
              <a:rPr lang="en-US" sz="1800" dirty="0">
                <a:ea typeface="+mn-lt"/>
                <a:cs typeface="+mn-lt"/>
              </a:rPr>
              <a:t>- Il y a beaucoup de </a:t>
            </a:r>
            <a:r>
              <a:rPr lang="en-US" sz="1800" dirty="0" err="1">
                <a:ea typeface="+mn-lt"/>
                <a:cs typeface="+mn-lt"/>
              </a:rPr>
              <a:t>conteneurs</a:t>
            </a:r>
            <a:r>
              <a:rPr lang="en-US" sz="1800" dirty="0">
                <a:ea typeface="+mn-lt"/>
                <a:cs typeface="+mn-lt"/>
              </a:rPr>
              <a:t> pour beaucoup de types de </a:t>
            </a:r>
            <a:r>
              <a:rPr lang="en-US" sz="1800" dirty="0" err="1">
                <a:ea typeface="+mn-lt"/>
                <a:cs typeface="+mn-lt"/>
              </a:rPr>
              <a:t>cotation</a:t>
            </a:r>
            <a:r>
              <a:rPr lang="en-US" sz="1800" dirty="0">
                <a:ea typeface="+mn-lt"/>
                <a:cs typeface="+mn-lt"/>
              </a:rPr>
              <a:t>...</a:t>
            </a:r>
          </a:p>
          <a:p>
            <a:r>
              <a:rPr lang="en-US" sz="1800" dirty="0">
                <a:ea typeface="+mn-lt"/>
                <a:cs typeface="+mn-lt"/>
              </a:rPr>
              <a:t>=&gt; ...on </a:t>
            </a:r>
            <a:r>
              <a:rPr lang="en-US" sz="1800" dirty="0" err="1">
                <a:ea typeface="+mn-lt"/>
                <a:cs typeface="+mn-lt"/>
              </a:rPr>
              <a:t>voudrait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donc</a:t>
            </a:r>
            <a:r>
              <a:rPr lang="en-US" sz="1800" dirty="0">
                <a:ea typeface="+mn-lt"/>
                <a:cs typeface="+mn-lt"/>
              </a:rPr>
              <a:t> que </a:t>
            </a:r>
            <a:r>
              <a:rPr lang="en-US" sz="1800" dirty="0" err="1">
                <a:ea typeface="+mn-lt"/>
                <a:cs typeface="+mn-lt"/>
              </a:rPr>
              <a:t>toutes</a:t>
            </a:r>
            <a:r>
              <a:rPr lang="en-US" sz="1800" dirty="0">
                <a:ea typeface="+mn-lt"/>
                <a:cs typeface="+mn-lt"/>
              </a:rPr>
              <a:t> les </a:t>
            </a:r>
            <a:r>
              <a:rPr lang="en-US" sz="1800" dirty="0" err="1">
                <a:ea typeface="+mn-lt"/>
                <a:cs typeface="+mn-lt"/>
              </a:rPr>
              <a:t>côtes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soient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dessinées</a:t>
            </a:r>
            <a:r>
              <a:rPr lang="en-US" sz="1800" dirty="0">
                <a:ea typeface="+mn-lt"/>
                <a:cs typeface="+mn-lt"/>
              </a:rPr>
              <a:t> dans </a:t>
            </a:r>
            <a:r>
              <a:rPr lang="en-US" sz="1800" dirty="0" err="1">
                <a:ea typeface="+mn-lt"/>
                <a:cs typeface="+mn-lt"/>
              </a:rPr>
              <a:t>une</a:t>
            </a:r>
            <a:r>
              <a:rPr lang="en-US" sz="1800" dirty="0">
                <a:ea typeface="+mn-lt"/>
                <a:cs typeface="+mn-lt"/>
              </a:rPr>
              <a:t> </a:t>
            </a:r>
            <a:r>
              <a:rPr lang="en-US" sz="1800" dirty="0" err="1">
                <a:ea typeface="+mn-lt"/>
                <a:cs typeface="+mn-lt"/>
              </a:rPr>
              <a:t>même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itération</a:t>
            </a:r>
            <a:endParaRPr lang="en-US" sz="1800" dirty="0">
              <a:ea typeface="+mn-lt"/>
              <a:cs typeface="+mn-lt"/>
            </a:endParaRPr>
          </a:p>
          <a:p>
            <a:r>
              <a:rPr lang="en-US" sz="1800" dirty="0">
                <a:ea typeface="+mn-lt"/>
                <a:cs typeface="+mn-lt"/>
              </a:rPr>
              <a:t>=&gt; au </a:t>
            </a:r>
            <a:r>
              <a:rPr lang="en-US" sz="1800" dirty="0" err="1">
                <a:ea typeface="+mn-lt"/>
                <a:cs typeface="+mn-lt"/>
              </a:rPr>
              <a:t>pire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cas</a:t>
            </a:r>
            <a:r>
              <a:rPr lang="en-US" sz="1800" dirty="0">
                <a:ea typeface="+mn-lt"/>
                <a:cs typeface="+mn-lt"/>
              </a:rPr>
              <a:t> de la </a:t>
            </a:r>
            <a:r>
              <a:rPr lang="en-US" sz="1800" dirty="0" err="1">
                <a:ea typeface="+mn-lt"/>
                <a:cs typeface="+mn-lt"/>
              </a:rPr>
              <a:t>méthode</a:t>
            </a:r>
            <a:r>
              <a:rPr lang="en-US" sz="1800" dirty="0">
                <a:ea typeface="+mn-lt"/>
                <a:cs typeface="+mn-lt"/>
              </a:rPr>
              <a:t> 1, </a:t>
            </a:r>
            <a:r>
              <a:rPr lang="en-US" sz="1800" dirty="0" err="1">
                <a:ea typeface="+mn-lt"/>
                <a:cs typeface="+mn-lt"/>
              </a:rPr>
              <a:t>si</a:t>
            </a:r>
            <a:r>
              <a:rPr lang="en-US" sz="1800" dirty="0">
                <a:ea typeface="+mn-lt"/>
                <a:cs typeface="+mn-lt"/>
              </a:rPr>
              <a:t> on </a:t>
            </a:r>
            <a:r>
              <a:rPr lang="en-US" sz="1800" dirty="0" err="1">
                <a:ea typeface="+mn-lt"/>
                <a:cs typeface="+mn-lt"/>
              </a:rPr>
              <a:t>devait</a:t>
            </a:r>
            <a:r>
              <a:rPr lang="en-US" sz="1800" dirty="0">
                <a:ea typeface="+mn-lt"/>
                <a:cs typeface="+mn-lt"/>
              </a:rPr>
              <a:t> </a:t>
            </a:r>
            <a:r>
              <a:rPr lang="en-US" sz="1800" dirty="0" err="1">
                <a:ea typeface="+mn-lt"/>
                <a:cs typeface="+mn-lt"/>
              </a:rPr>
              <a:t>annuler</a:t>
            </a:r>
            <a:r>
              <a:rPr lang="en-US" sz="1800" dirty="0">
                <a:ea typeface="+mn-lt"/>
                <a:cs typeface="+mn-lt"/>
              </a:rPr>
              <a:t> la transformation pour </a:t>
            </a:r>
            <a:r>
              <a:rPr lang="en-US" sz="1800" dirty="0" err="1">
                <a:ea typeface="+mn-lt"/>
                <a:cs typeface="+mn-lt"/>
              </a:rPr>
              <a:t>tous</a:t>
            </a:r>
            <a:r>
              <a:rPr lang="en-US" sz="1800" dirty="0">
                <a:ea typeface="+mn-lt"/>
                <a:cs typeface="+mn-lt"/>
              </a:rPr>
              <a:t> les </a:t>
            </a:r>
            <a:r>
              <a:rPr lang="en-US" sz="1800" dirty="0" err="1">
                <a:ea typeface="+mn-lt"/>
                <a:cs typeface="+mn-lt"/>
              </a:rPr>
              <a:t>conteneur</a:t>
            </a:r>
            <a:r>
              <a:rPr lang="en-US" sz="1800" dirty="0">
                <a:ea typeface="+mn-lt"/>
                <a:cs typeface="+mn-lt"/>
              </a:rPr>
              <a:t>, le </a:t>
            </a:r>
            <a:r>
              <a:rPr lang="en-US" sz="1800" dirty="0" err="1">
                <a:ea typeface="+mn-lt"/>
                <a:cs typeface="+mn-lt"/>
              </a:rPr>
              <a:t>coût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serait</a:t>
            </a:r>
            <a:r>
              <a:rPr lang="en-US" sz="1800" dirty="0">
                <a:ea typeface="+mn-lt"/>
                <a:cs typeface="+mn-lt"/>
              </a:rPr>
              <a:t> de </a:t>
            </a:r>
            <a:r>
              <a:rPr lang="en-US" sz="1800" dirty="0" err="1">
                <a:ea typeface="+mn-lt"/>
                <a:cs typeface="+mn-lt"/>
              </a:rPr>
              <a:t>l'ordre</a:t>
            </a:r>
            <a:r>
              <a:rPr lang="en-US" sz="1800" dirty="0">
                <a:ea typeface="+mn-lt"/>
                <a:cs typeface="+mn-lt"/>
              </a:rPr>
              <a:t> de O(n + k) &gt; O(n)</a:t>
            </a:r>
          </a:p>
          <a:p>
            <a:endParaRPr lang="en-US" sz="1800" dirty="0">
              <a:ea typeface="+mn-lt"/>
              <a:cs typeface="+mn-lt"/>
            </a:endParaRPr>
          </a:p>
          <a:p>
            <a:endParaRPr lang="en-US" sz="1800" dirty="0">
              <a:ea typeface="+mn-lt"/>
              <a:cs typeface="+mn-lt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B32D3F-D972-F5E2-9D2B-F351AFEBAA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lIns="91440" tIns="45720" rIns="91440" bIns="45720" anchor="ctr">
            <a:normAutofit/>
          </a:bodyPr>
          <a:lstStyle/>
          <a:p>
            <a:r>
              <a:rPr lang="en-US">
                <a:latin typeface="Montserrat SemiBold"/>
              </a:rPr>
              <a:t>Quelle </a:t>
            </a:r>
            <a:r>
              <a:rPr lang="en-US" err="1">
                <a:latin typeface="Montserrat SemiBold"/>
              </a:rPr>
              <a:t>sont</a:t>
            </a:r>
            <a:r>
              <a:rPr lang="en-US">
                <a:latin typeface="Montserrat SemiBold"/>
              </a:rPr>
              <a:t> les </a:t>
            </a:r>
            <a:r>
              <a:rPr lang="en-US" err="1">
                <a:latin typeface="Montserrat SemiBold"/>
              </a:rPr>
              <a:t>difficultés</a:t>
            </a:r>
            <a:r>
              <a:rPr lang="en-US">
                <a:latin typeface="Montserrat SemiBold"/>
              </a:rPr>
              <a:t> du </a:t>
            </a:r>
            <a:r>
              <a:rPr lang="en-US" err="1">
                <a:latin typeface="Montserrat SemiBold"/>
              </a:rPr>
              <a:t>système</a:t>
            </a:r>
            <a:r>
              <a:rPr lang="en-US">
                <a:latin typeface="Montserrat SemiBold"/>
              </a:rPr>
              <a:t> de </a:t>
            </a:r>
            <a:r>
              <a:rPr lang="en-US" err="1">
                <a:latin typeface="Montserrat SemiBold"/>
              </a:rPr>
              <a:t>côtes</a:t>
            </a:r>
            <a:r>
              <a:rPr lang="en-US">
                <a:latin typeface="Montserrat SemiBold"/>
              </a:rPr>
              <a:t> 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084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C589EE-2590-F8B3-DC92-7028311F1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B302F-7785-4D99-84A3-3AF14D093ACE}" type="slidenum">
              <a:rPr lang="fr-FR" smtClean="0"/>
              <a:t>11</a:t>
            </a:fld>
            <a:endParaRPr lang="fr-FR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7FA19E-F622-B064-C603-25CFC5F7B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fr-FR" dirty="0">
                <a:ea typeface="+mj-lt"/>
                <a:cs typeface="+mj-lt"/>
              </a:rPr>
              <a:t>Comment fonctionne le système de cotation de SVGLD ?</a:t>
            </a:r>
            <a:endParaRPr lang="en-US" b="0" dirty="0">
              <a:ea typeface="+mj-lt"/>
              <a:cs typeface="+mj-lt"/>
            </a:endParaRPr>
          </a:p>
          <a:p>
            <a:endParaRPr lang="en-US" b="0" dirty="0">
              <a:ea typeface="+mj-lt"/>
              <a:cs typeface="+mj-lt"/>
            </a:endParaRP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1E643D-CEE6-E6EC-EBB3-A417F65A2B5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lIns="91440" tIns="45720" rIns="91440" bIns="45720" anchor="t">
            <a:normAutofit fontScale="92500"/>
          </a:bodyPr>
          <a:lstStyle/>
          <a:p>
            <a:pPr>
              <a:lnSpc>
                <a:spcPct val="200000"/>
              </a:lnSpc>
            </a:pPr>
            <a:r>
              <a:rPr lang="en-US" sz="3200" dirty="0">
                <a:ea typeface="Roboto"/>
                <a:cs typeface="Roboto"/>
              </a:rPr>
              <a:t>- On </a:t>
            </a:r>
            <a:r>
              <a:rPr lang="en-US" sz="3200" dirty="0" err="1">
                <a:ea typeface="Roboto"/>
                <a:cs typeface="Roboto"/>
              </a:rPr>
              <a:t>itère</a:t>
            </a:r>
            <a:r>
              <a:rPr lang="en-US" sz="3200" dirty="0">
                <a:ea typeface="Roboto"/>
                <a:cs typeface="Roboto"/>
              </a:rPr>
              <a:t> sur </a:t>
            </a:r>
            <a:r>
              <a:rPr lang="en-US" sz="3200" dirty="0" err="1">
                <a:ea typeface="Roboto"/>
                <a:cs typeface="Roboto"/>
              </a:rPr>
              <a:t>tous</a:t>
            </a:r>
            <a:r>
              <a:rPr lang="en-US" sz="3200" dirty="0">
                <a:ea typeface="Roboto"/>
                <a:cs typeface="Roboto"/>
              </a:rPr>
              <a:t> les </a:t>
            </a:r>
            <a:r>
              <a:rPr lang="en-US" sz="3200" dirty="0" err="1">
                <a:ea typeface="Roboto"/>
                <a:cs typeface="Roboto"/>
              </a:rPr>
              <a:t>conteneurs</a:t>
            </a:r>
            <a:r>
              <a:rPr lang="en-US" sz="3200" dirty="0">
                <a:ea typeface="Roboto"/>
                <a:cs typeface="Roboto"/>
              </a:rPr>
              <a:t> par </a:t>
            </a:r>
            <a:r>
              <a:rPr lang="en-US" sz="3200" dirty="0" err="1">
                <a:ea typeface="Roboto"/>
                <a:cs typeface="Roboto"/>
              </a:rPr>
              <a:t>parcours</a:t>
            </a:r>
            <a:r>
              <a:rPr lang="en-US" sz="3200" dirty="0">
                <a:ea typeface="Roboto"/>
                <a:cs typeface="Roboto"/>
              </a:rPr>
              <a:t> </a:t>
            </a:r>
            <a:r>
              <a:rPr lang="en-US" sz="3200" dirty="0" err="1">
                <a:ea typeface="Roboto"/>
                <a:cs typeface="Roboto"/>
              </a:rPr>
              <a:t>d'arbre</a:t>
            </a:r>
            <a:endParaRPr lang="en-US" sz="3200" dirty="0">
              <a:ea typeface="Roboto"/>
              <a:cs typeface="Roboto"/>
            </a:endParaRPr>
          </a:p>
          <a:p>
            <a:pPr>
              <a:lnSpc>
                <a:spcPct val="200000"/>
              </a:lnSpc>
            </a:pPr>
            <a:r>
              <a:rPr lang="en-US" sz="3200" dirty="0">
                <a:ea typeface="Roboto"/>
                <a:cs typeface="Roboto"/>
              </a:rPr>
              <a:t>- On conserve la transformation courante</a:t>
            </a:r>
          </a:p>
          <a:p>
            <a:pPr>
              <a:lnSpc>
                <a:spcPct val="200000"/>
              </a:lnSpc>
            </a:pPr>
            <a:r>
              <a:rPr lang="en-US" sz="3200" dirty="0">
                <a:ea typeface="Roboto"/>
                <a:cs typeface="Roboto"/>
              </a:rPr>
              <a:t>- On </a:t>
            </a:r>
            <a:r>
              <a:rPr lang="en-US" sz="3200" dirty="0" err="1">
                <a:ea typeface="Roboto"/>
                <a:cs typeface="Roboto"/>
              </a:rPr>
              <a:t>remonte</a:t>
            </a:r>
            <a:r>
              <a:rPr lang="en-US" sz="3200" dirty="0">
                <a:ea typeface="Roboto"/>
                <a:cs typeface="Roboto"/>
              </a:rPr>
              <a:t> les position </a:t>
            </a:r>
            <a:r>
              <a:rPr lang="en-US" sz="3200" dirty="0" err="1">
                <a:ea typeface="Roboto"/>
                <a:cs typeface="Roboto"/>
              </a:rPr>
              <a:t>restaurés</a:t>
            </a:r>
            <a:r>
              <a:rPr lang="en-US" sz="3200" dirty="0">
                <a:ea typeface="Roboto"/>
                <a:cs typeface="Roboto"/>
              </a:rPr>
              <a:t> des enfants dans </a:t>
            </a:r>
            <a:r>
              <a:rPr lang="en-US" sz="3200" dirty="0" err="1">
                <a:ea typeface="Roboto"/>
                <a:cs typeface="Roboto"/>
              </a:rPr>
              <a:t>l'itération</a:t>
            </a:r>
            <a:endParaRPr lang="en-US" sz="3200" dirty="0">
              <a:ea typeface="Roboto"/>
              <a:cs typeface="Roboto"/>
            </a:endParaRPr>
          </a:p>
          <a:p>
            <a:endParaRPr lang="en-US" sz="3200" dirty="0">
              <a:ea typeface="Roboto"/>
              <a:cs typeface="Robot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527F5A-61EE-D3C2-E145-1045E4BAC3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lIns="91440" tIns="45720" rIns="91440" bIns="45720" anchor="ctr">
            <a:normAutofit/>
          </a:bodyPr>
          <a:lstStyle/>
          <a:p>
            <a:r>
              <a:rPr lang="en-US">
                <a:latin typeface="Montserrat SemiBold"/>
              </a:rPr>
              <a:t>Résumé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8097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AA3F4E-B68D-37FE-C232-6855CFF0F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B302F-7785-4D99-84A3-3AF14D093ACE}" type="slidenum">
              <a:rPr lang="fr-FR" smtClean="0"/>
              <a:t>12</a:t>
            </a:fld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E13F12-2036-6853-7C5D-F45954C6D8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91440" tIns="45720" rIns="91440" bIns="45720" anchor="t"/>
          <a:lstStyle/>
          <a:p>
            <a:r>
              <a:rPr lang="fr-FR" dirty="0">
                <a:ea typeface="+mj-lt"/>
                <a:cs typeface="+mj-lt"/>
              </a:rPr>
              <a:t>Comment </a:t>
            </a:r>
            <a:r>
              <a:rPr lang="fr-FR">
                <a:ea typeface="+mj-lt"/>
                <a:cs typeface="+mj-lt"/>
              </a:rPr>
              <a:t>dessiner une cotation </a:t>
            </a:r>
            <a:r>
              <a:rPr lang="fr-FR" dirty="0">
                <a:ea typeface="+mj-lt"/>
                <a:cs typeface="+mj-lt"/>
              </a:rPr>
              <a:t>?</a:t>
            </a:r>
            <a:r>
              <a:rPr lang="fr-FR">
                <a:ea typeface="+mj-lt"/>
                <a:cs typeface="+mj-lt"/>
              </a:rPr>
              <a:t> </a:t>
            </a:r>
            <a:endParaRPr lang="en-US">
              <a:ea typeface="+mj-lt"/>
              <a:cs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789666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8B900ED-BA19-D359-5675-F6FAD83CC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B302F-7785-4D99-84A3-3AF14D093ACE}" type="slidenum">
              <a:rPr lang="fr-FR" smtClean="0"/>
              <a:t>13</a:t>
            </a:fld>
            <a:endParaRPr lang="fr-FR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3FB6AD8-1283-6286-DFD4-4EB94B9C8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b="0" dirty="0">
                <a:ea typeface="+mj-lt"/>
                <a:cs typeface="+mj-lt"/>
              </a:rPr>
              <a:t>Comment </a:t>
            </a:r>
            <a:r>
              <a:rPr lang="en-US" b="0" dirty="0" err="1">
                <a:ea typeface="+mj-lt"/>
                <a:cs typeface="+mj-lt"/>
              </a:rPr>
              <a:t>dessiner</a:t>
            </a:r>
            <a:r>
              <a:rPr lang="en-US" b="0" dirty="0">
                <a:ea typeface="+mj-lt"/>
                <a:cs typeface="+mj-lt"/>
              </a:rPr>
              <a:t> </a:t>
            </a:r>
            <a:r>
              <a:rPr lang="en-US" b="0" dirty="0" err="1">
                <a:ea typeface="+mj-lt"/>
                <a:cs typeface="+mj-lt"/>
              </a:rPr>
              <a:t>une</a:t>
            </a:r>
            <a:r>
              <a:rPr lang="en-US" b="0" dirty="0">
                <a:ea typeface="+mj-lt"/>
                <a:cs typeface="+mj-lt"/>
              </a:rPr>
              <a:t> </a:t>
            </a:r>
            <a:r>
              <a:rPr lang="en-US" b="0" dirty="0" err="1">
                <a:ea typeface="+mj-lt"/>
                <a:cs typeface="+mj-lt"/>
              </a:rPr>
              <a:t>cotation</a:t>
            </a:r>
            <a:r>
              <a:rPr lang="en-US" b="0" dirty="0">
                <a:ea typeface="+mj-lt"/>
                <a:cs typeface="+mj-lt"/>
              </a:rPr>
              <a:t> ? </a:t>
            </a:r>
            <a:endParaRPr lang="en-US" dirty="0">
              <a:ea typeface="+mj-lt"/>
              <a:cs typeface="+mj-lt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F8AEA6-F3C2-0DAE-0187-0B5C76EA596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fr-FR" sz="2000" dirty="0">
                <a:ea typeface="Roboto"/>
                <a:cs typeface="Roboto"/>
              </a:rPr>
              <a:t>Simplement dit, une côte est une </a:t>
            </a:r>
            <a:r>
              <a:rPr lang="fr-FR" sz="2000" i="1" dirty="0">
                <a:ea typeface="Roboto"/>
                <a:cs typeface="Roboto"/>
              </a:rPr>
              <a:t>ligne avec deux lignes perpendiculaires. </a:t>
            </a:r>
            <a:r>
              <a:rPr lang="fr-FR" sz="2000" dirty="0">
                <a:ea typeface="Roboto"/>
                <a:cs typeface="Roboto"/>
              </a:rPr>
              <a:t>Donc définir une côte revient à définir une ligne.</a:t>
            </a:r>
          </a:p>
          <a:p>
            <a:endParaRPr lang="fr-FR" sz="2000" dirty="0">
              <a:ea typeface="Roboto"/>
              <a:cs typeface="Roboto"/>
            </a:endParaRPr>
          </a:p>
          <a:p>
            <a:pPr>
              <a:lnSpc>
                <a:spcPct val="150000"/>
              </a:lnSpc>
            </a:pPr>
            <a:r>
              <a:rPr lang="fr-FR" sz="2000" dirty="0">
                <a:ea typeface="Roboto"/>
                <a:cs typeface="Roboto"/>
              </a:rPr>
              <a:t>Une ligne a plusieurs méthodes de représentation en informatique/mathématique :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ea typeface="Roboto"/>
                <a:cs typeface="Roboto"/>
              </a:rPr>
              <a:t>1) deux points d'extrémités (utilisé en SVG)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ea typeface="Roboto"/>
                <a:cs typeface="Roboto"/>
              </a:rPr>
              <a:t>2) un vecteur, une longueur et une origine (utilisé pour les fonctions paramétrique)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ea typeface="Roboto"/>
                <a:cs typeface="Roboto"/>
              </a:rPr>
              <a:t>3) un angle, un rayon et une origine (identique qu'au dessus)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E65EB-CA41-1D72-2A94-ACA6BFCBD8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lIns="91440" tIns="45720" rIns="91440" bIns="45720" anchor="ctr">
            <a:normAutofit/>
          </a:bodyPr>
          <a:lstStyle/>
          <a:p>
            <a:r>
              <a:rPr lang="en-US" err="1">
                <a:latin typeface="Montserrat SemiBold"/>
              </a:rPr>
              <a:t>C'est</a:t>
            </a:r>
            <a:r>
              <a:rPr lang="en-US">
                <a:latin typeface="Montserrat SemiBold"/>
              </a:rPr>
              <a:t> quoi </a:t>
            </a:r>
            <a:r>
              <a:rPr lang="en-US" err="1">
                <a:latin typeface="Montserrat SemiBold"/>
              </a:rPr>
              <a:t>une</a:t>
            </a:r>
            <a:r>
              <a:rPr lang="en-US">
                <a:latin typeface="Montserrat SemiBold"/>
              </a:rPr>
              <a:t> </a:t>
            </a:r>
            <a:r>
              <a:rPr lang="en-US" err="1">
                <a:latin typeface="Montserrat SemiBold"/>
              </a:rPr>
              <a:t>côte</a:t>
            </a:r>
            <a:r>
              <a:rPr lang="en-US">
                <a:latin typeface="Montserrat SemiBold"/>
              </a:rPr>
              <a:t> ?</a:t>
            </a:r>
            <a:endParaRPr lang="en-US" err="1"/>
          </a:p>
        </p:txBody>
      </p:sp>
    </p:spTree>
    <p:extLst>
      <p:ext uri="{BB962C8B-B14F-4D97-AF65-F5344CB8AC3E}">
        <p14:creationId xmlns:p14="http://schemas.microsoft.com/office/powerpoint/2010/main" val="24078958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8B900ED-BA19-D359-5675-F6FAD83CC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B302F-7785-4D99-84A3-3AF14D093ACE}" type="slidenum">
              <a:rPr lang="fr-FR" smtClean="0"/>
              <a:t>14</a:t>
            </a:fld>
            <a:endParaRPr lang="fr-FR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3FB6AD8-1283-6286-DFD4-4EB94B9C8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b="0" dirty="0">
                <a:ea typeface="+mj-lt"/>
                <a:cs typeface="+mj-lt"/>
              </a:rPr>
              <a:t>Comment </a:t>
            </a:r>
            <a:r>
              <a:rPr lang="en-US" b="0" dirty="0" err="1">
                <a:ea typeface="+mj-lt"/>
                <a:cs typeface="+mj-lt"/>
              </a:rPr>
              <a:t>dessiner</a:t>
            </a:r>
            <a:r>
              <a:rPr lang="en-US" b="0" dirty="0">
                <a:ea typeface="+mj-lt"/>
                <a:cs typeface="+mj-lt"/>
              </a:rPr>
              <a:t> </a:t>
            </a:r>
            <a:r>
              <a:rPr lang="en-US" b="0" dirty="0" err="1">
                <a:ea typeface="+mj-lt"/>
                <a:cs typeface="+mj-lt"/>
              </a:rPr>
              <a:t>une</a:t>
            </a:r>
            <a:r>
              <a:rPr lang="en-US" b="0" dirty="0">
                <a:ea typeface="+mj-lt"/>
                <a:cs typeface="+mj-lt"/>
              </a:rPr>
              <a:t> </a:t>
            </a:r>
            <a:r>
              <a:rPr lang="en-US" b="0" dirty="0" err="1">
                <a:ea typeface="+mj-lt"/>
                <a:cs typeface="+mj-lt"/>
              </a:rPr>
              <a:t>cotation</a:t>
            </a:r>
            <a:r>
              <a:rPr lang="en-US" b="0" dirty="0">
                <a:ea typeface="+mj-lt"/>
                <a:cs typeface="+mj-lt"/>
              </a:rPr>
              <a:t> ? </a:t>
            </a:r>
            <a:endParaRPr lang="en-US" dirty="0">
              <a:ea typeface="+mj-lt"/>
              <a:cs typeface="+mj-lt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F8AEA6-F3C2-0DAE-0187-0B5C76EA596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fr-FR" sz="2000" dirty="0">
                <a:ea typeface="Roboto"/>
                <a:cs typeface="Roboto"/>
              </a:rPr>
              <a:t>Nous allons utiliser la méthode 1 pour la structure de donnée car c'est plus intuitif pour le paramétrage et pour le dessin de la ligne.</a:t>
            </a:r>
          </a:p>
          <a:p>
            <a:endParaRPr lang="fr-FR" sz="2000" dirty="0">
              <a:ea typeface="Roboto"/>
              <a:cs typeface="Roboto"/>
            </a:endParaRPr>
          </a:p>
          <a:p>
            <a:r>
              <a:rPr lang="fr-FR" sz="2000" dirty="0">
                <a:ea typeface="Roboto"/>
                <a:cs typeface="Roboto"/>
              </a:rPr>
              <a:t>Mais nous allons également utiliser la méthode 2 (et 3), pour le dessin des lignes perpendiculaires.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E65EB-CA41-1D72-2A94-ACA6BFCBD8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lIns="91440" tIns="45720" rIns="91440" bIns="45720" anchor="ctr">
            <a:normAutofit/>
          </a:bodyPr>
          <a:lstStyle/>
          <a:p>
            <a:r>
              <a:rPr lang="en-US" err="1">
                <a:latin typeface="Montserrat SemiBold"/>
              </a:rPr>
              <a:t>C'est</a:t>
            </a:r>
            <a:r>
              <a:rPr lang="en-US">
                <a:latin typeface="Montserrat SemiBold"/>
              </a:rPr>
              <a:t> quoi </a:t>
            </a:r>
            <a:r>
              <a:rPr lang="en-US" err="1">
                <a:latin typeface="Montserrat SemiBold"/>
              </a:rPr>
              <a:t>une</a:t>
            </a:r>
            <a:r>
              <a:rPr lang="en-US">
                <a:latin typeface="Montserrat SemiBold"/>
              </a:rPr>
              <a:t> </a:t>
            </a:r>
            <a:r>
              <a:rPr lang="en-US" err="1">
                <a:latin typeface="Montserrat SemiBold"/>
              </a:rPr>
              <a:t>côte</a:t>
            </a:r>
            <a:r>
              <a:rPr lang="en-US">
                <a:latin typeface="Montserrat SemiBold"/>
              </a:rPr>
              <a:t> ?</a:t>
            </a:r>
            <a:endParaRPr lang="en-US" err="1"/>
          </a:p>
        </p:txBody>
      </p:sp>
    </p:spTree>
    <p:extLst>
      <p:ext uri="{BB962C8B-B14F-4D97-AF65-F5344CB8AC3E}">
        <p14:creationId xmlns:p14="http://schemas.microsoft.com/office/powerpoint/2010/main" val="27942307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8B900ED-BA19-D359-5675-F6FAD83CC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B302F-7785-4D99-84A3-3AF14D093ACE}" type="slidenum">
              <a:rPr lang="fr-FR" smtClean="0"/>
              <a:t>15</a:t>
            </a:fld>
            <a:endParaRPr lang="fr-FR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3FB6AD8-1283-6286-DFD4-4EB94B9C8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b="0" dirty="0">
                <a:ea typeface="+mj-lt"/>
                <a:cs typeface="+mj-lt"/>
              </a:rPr>
              <a:t>Comment </a:t>
            </a:r>
            <a:r>
              <a:rPr lang="en-US" b="0" dirty="0" err="1">
                <a:ea typeface="+mj-lt"/>
                <a:cs typeface="+mj-lt"/>
              </a:rPr>
              <a:t>dessiner</a:t>
            </a:r>
            <a:r>
              <a:rPr lang="en-US" b="0" dirty="0">
                <a:ea typeface="+mj-lt"/>
                <a:cs typeface="+mj-lt"/>
              </a:rPr>
              <a:t> </a:t>
            </a:r>
            <a:r>
              <a:rPr lang="en-US" b="0" dirty="0" err="1">
                <a:ea typeface="+mj-lt"/>
                <a:cs typeface="+mj-lt"/>
              </a:rPr>
              <a:t>une</a:t>
            </a:r>
            <a:r>
              <a:rPr lang="en-US" b="0" dirty="0">
                <a:ea typeface="+mj-lt"/>
                <a:cs typeface="+mj-lt"/>
              </a:rPr>
              <a:t> </a:t>
            </a:r>
            <a:r>
              <a:rPr lang="en-US" b="0" dirty="0" err="1">
                <a:ea typeface="+mj-lt"/>
                <a:cs typeface="+mj-lt"/>
              </a:rPr>
              <a:t>cotation</a:t>
            </a:r>
            <a:r>
              <a:rPr lang="en-US" b="0" dirty="0">
                <a:ea typeface="+mj-lt"/>
                <a:cs typeface="+mj-lt"/>
              </a:rPr>
              <a:t> ? </a:t>
            </a:r>
            <a:endParaRPr lang="en-US" dirty="0">
              <a:ea typeface="+mj-lt"/>
              <a:cs typeface="+mj-lt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F8AEA6-F3C2-0DAE-0187-0B5C76EA596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fr-FR" sz="2000" dirty="0">
                <a:ea typeface="Roboto"/>
                <a:cs typeface="Roboto"/>
              </a:rPr>
              <a:t>La méthode 1 est supportée nativement par SVG (ou Canvas si c'est-ce que nous utilisons).</a:t>
            </a:r>
          </a:p>
          <a:p>
            <a:endParaRPr lang="fr-FR" sz="2800" dirty="0">
              <a:ea typeface="Roboto"/>
              <a:cs typeface="Roboto"/>
            </a:endParaRPr>
          </a:p>
          <a:p>
            <a:endParaRPr lang="fr-FR" sz="2800" dirty="0">
              <a:ea typeface="Roboto"/>
              <a:cs typeface="Roboto"/>
            </a:endParaRPr>
          </a:p>
          <a:p>
            <a:r>
              <a:rPr lang="fr-FR" sz="2800" dirty="0">
                <a:ea typeface="Roboto"/>
                <a:cs typeface="Roboto"/>
              </a:rPr>
              <a:t>Expliquons donc la seconde méthode pour le dessin des lignes perpendiculaires.</a:t>
            </a:r>
            <a:endParaRPr lang="fr-FR" dirty="0"/>
          </a:p>
          <a:p>
            <a:endParaRPr lang="fr-FR" sz="2000" dirty="0">
              <a:ea typeface="Roboto"/>
              <a:cs typeface="Roboto"/>
            </a:endParaRPr>
          </a:p>
          <a:p>
            <a:endParaRPr lang="fr-FR" sz="2000" dirty="0">
              <a:ea typeface="Roboto"/>
              <a:cs typeface="Robot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E65EB-CA41-1D72-2A94-ACA6BFCBD8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lIns="91440" tIns="45720" rIns="91440" bIns="45720" anchor="ctr">
            <a:normAutofit/>
          </a:bodyPr>
          <a:lstStyle/>
          <a:p>
            <a:r>
              <a:rPr lang="en-US" err="1">
                <a:latin typeface="Montserrat SemiBold"/>
              </a:rPr>
              <a:t>C'est</a:t>
            </a:r>
            <a:r>
              <a:rPr lang="en-US">
                <a:latin typeface="Montserrat SemiBold"/>
              </a:rPr>
              <a:t> quoi </a:t>
            </a:r>
            <a:r>
              <a:rPr lang="en-US" err="1">
                <a:latin typeface="Montserrat SemiBold"/>
              </a:rPr>
              <a:t>une</a:t>
            </a:r>
            <a:r>
              <a:rPr lang="en-US">
                <a:latin typeface="Montserrat SemiBold"/>
              </a:rPr>
              <a:t> </a:t>
            </a:r>
            <a:r>
              <a:rPr lang="en-US" err="1">
                <a:latin typeface="Montserrat SemiBold"/>
              </a:rPr>
              <a:t>côte</a:t>
            </a:r>
            <a:r>
              <a:rPr lang="en-US">
                <a:latin typeface="Montserrat SemiBold"/>
              </a:rPr>
              <a:t> ?</a:t>
            </a:r>
            <a:endParaRPr lang="en-US" err="1"/>
          </a:p>
        </p:txBody>
      </p:sp>
    </p:spTree>
    <p:extLst>
      <p:ext uri="{BB962C8B-B14F-4D97-AF65-F5344CB8AC3E}">
        <p14:creationId xmlns:p14="http://schemas.microsoft.com/office/powerpoint/2010/main" val="36813867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47E3D10-1B45-1B8F-B3BF-85087901B348}"/>
              </a:ext>
            </a:extLst>
          </p:cNvPr>
          <p:cNvCxnSpPr>
            <a:cxnSpLocks/>
          </p:cNvCxnSpPr>
          <p:nvPr/>
        </p:nvCxnSpPr>
        <p:spPr>
          <a:xfrm flipV="1">
            <a:off x="8379883" y="2298699"/>
            <a:ext cx="1972733" cy="1784349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8B900ED-BA19-D359-5675-F6FAD83CC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B302F-7785-4D99-84A3-3AF14D093ACE}" type="slidenum">
              <a:rPr lang="fr-FR" smtClean="0"/>
              <a:t>16</a:t>
            </a:fld>
            <a:endParaRPr lang="fr-FR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3FB6AD8-1283-6286-DFD4-4EB94B9C8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b="0" dirty="0">
                <a:ea typeface="+mj-lt"/>
                <a:cs typeface="+mj-lt"/>
              </a:rPr>
              <a:t>Comment </a:t>
            </a:r>
            <a:r>
              <a:rPr lang="en-US" b="0" dirty="0" err="1">
                <a:ea typeface="+mj-lt"/>
                <a:cs typeface="+mj-lt"/>
              </a:rPr>
              <a:t>dessiner</a:t>
            </a:r>
            <a:r>
              <a:rPr lang="en-US" b="0" dirty="0">
                <a:ea typeface="+mj-lt"/>
                <a:cs typeface="+mj-lt"/>
              </a:rPr>
              <a:t> </a:t>
            </a:r>
            <a:r>
              <a:rPr lang="en-US" b="0" dirty="0" err="1">
                <a:ea typeface="+mj-lt"/>
                <a:cs typeface="+mj-lt"/>
              </a:rPr>
              <a:t>une</a:t>
            </a:r>
            <a:r>
              <a:rPr lang="en-US" b="0" dirty="0">
                <a:ea typeface="+mj-lt"/>
                <a:cs typeface="+mj-lt"/>
              </a:rPr>
              <a:t> </a:t>
            </a:r>
            <a:r>
              <a:rPr lang="en-US" b="0" dirty="0" err="1">
                <a:ea typeface="+mj-lt"/>
                <a:cs typeface="+mj-lt"/>
              </a:rPr>
              <a:t>cotation</a:t>
            </a:r>
            <a:r>
              <a:rPr lang="en-US" b="0" dirty="0">
                <a:ea typeface="+mj-lt"/>
                <a:cs typeface="+mj-lt"/>
              </a:rPr>
              <a:t> ? </a:t>
            </a:r>
            <a:endParaRPr lang="en-US" dirty="0">
              <a:ea typeface="+mj-lt"/>
              <a:cs typeface="+mj-lt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F8AEA6-F3C2-0DAE-0187-0B5C76EA596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199" y="1671052"/>
            <a:ext cx="10505018" cy="4697941"/>
          </a:xfrm>
        </p:spPr>
        <p:txBody>
          <a:bodyPr lIns="91440" tIns="45720" rIns="91440" bIns="45720" anchor="t">
            <a:normAutofit lnSpcReduction="10000"/>
          </a:bodyPr>
          <a:lstStyle/>
          <a:p>
            <a:r>
              <a:rPr lang="fr-FR" dirty="0">
                <a:ea typeface="Roboto"/>
                <a:cs typeface="Roboto"/>
              </a:rPr>
              <a:t>On cherche le vecteur perpendiculaire à notre ligne principale.</a:t>
            </a:r>
            <a:endParaRPr lang="en-US" dirty="0"/>
          </a:p>
          <a:p>
            <a:r>
              <a:rPr lang="fr-FR" dirty="0">
                <a:ea typeface="Roboto"/>
                <a:cs typeface="Roboto"/>
              </a:rPr>
              <a:t>On commence par chercher le vecteur unitaire:</a:t>
            </a:r>
            <a:endParaRPr lang="fr-FR" dirty="0"/>
          </a:p>
          <a:p>
            <a:r>
              <a:rPr lang="fr-FR" dirty="0" err="1">
                <a:ea typeface="Roboto"/>
                <a:cs typeface="Roboto"/>
              </a:rPr>
              <a:t>Δx</a:t>
            </a:r>
            <a:r>
              <a:rPr lang="fr-FR" dirty="0">
                <a:ea typeface="Roboto"/>
                <a:cs typeface="Roboto"/>
              </a:rPr>
              <a:t> = x2 – x1</a:t>
            </a:r>
          </a:p>
          <a:p>
            <a:r>
              <a:rPr lang="fr-FR" dirty="0" err="1">
                <a:ea typeface="+mn-lt"/>
                <a:cs typeface="+mn-lt"/>
              </a:rPr>
              <a:t>Δy</a:t>
            </a:r>
            <a:r>
              <a:rPr lang="fr-FR" dirty="0">
                <a:ea typeface="+mn-lt"/>
                <a:cs typeface="+mn-lt"/>
              </a:rPr>
              <a:t> = y2 – y1</a:t>
            </a:r>
          </a:p>
          <a:p>
            <a:endParaRPr lang="fr-FR" dirty="0">
              <a:ea typeface="+mn-lt"/>
              <a:cs typeface="+mn-lt"/>
            </a:endParaRPr>
          </a:p>
          <a:p>
            <a:r>
              <a:rPr lang="fr-FR" dirty="0">
                <a:ea typeface="Roboto"/>
                <a:cs typeface="Roboto"/>
              </a:rPr>
              <a:t>On obtient le vecteur unitaire en annulant la norme :</a:t>
            </a:r>
          </a:p>
          <a:p>
            <a:r>
              <a:rPr lang="fr-FR" dirty="0">
                <a:ea typeface="Roboto"/>
                <a:cs typeface="Roboto"/>
              </a:rPr>
              <a:t>Norme = </a:t>
            </a:r>
            <a:r>
              <a:rPr lang="fr-FR" dirty="0" err="1">
                <a:ea typeface="Roboto"/>
                <a:cs typeface="Roboto"/>
              </a:rPr>
              <a:t>sqrt</a:t>
            </a:r>
            <a:r>
              <a:rPr lang="fr-FR" dirty="0">
                <a:ea typeface="Roboto"/>
                <a:cs typeface="Roboto"/>
              </a:rPr>
              <a:t>(</a:t>
            </a:r>
            <a:r>
              <a:rPr lang="fr-FR" dirty="0">
                <a:ea typeface="+mn-lt"/>
                <a:cs typeface="+mn-lt"/>
              </a:rPr>
              <a:t>Δx</a:t>
            </a:r>
            <a:r>
              <a:rPr lang="fr-FR" baseline="30000" dirty="0">
                <a:ea typeface="+mn-lt"/>
                <a:cs typeface="+mn-lt"/>
              </a:rPr>
              <a:t>2</a:t>
            </a:r>
            <a:r>
              <a:rPr lang="fr-FR" dirty="0">
                <a:ea typeface="+mn-lt"/>
                <a:cs typeface="+mn-lt"/>
              </a:rPr>
              <a:t> + Δy</a:t>
            </a:r>
            <a:r>
              <a:rPr lang="fr-FR" baseline="30000" dirty="0">
                <a:ea typeface="+mn-lt"/>
                <a:cs typeface="+mn-lt"/>
              </a:rPr>
              <a:t>2</a:t>
            </a:r>
            <a:r>
              <a:rPr lang="fr-FR" dirty="0">
                <a:ea typeface="+mn-lt"/>
                <a:cs typeface="+mn-lt"/>
              </a:rPr>
              <a:t>) par Pythagore</a:t>
            </a:r>
          </a:p>
          <a:p>
            <a:r>
              <a:rPr lang="fr-FR" dirty="0">
                <a:ea typeface="Roboto"/>
                <a:cs typeface="Roboto"/>
              </a:rPr>
              <a:t>Vecteur normalisé = [ </a:t>
            </a:r>
            <a:r>
              <a:rPr lang="fr-FR" dirty="0" err="1">
                <a:ea typeface="+mn-lt"/>
                <a:cs typeface="+mn-lt"/>
              </a:rPr>
              <a:t>Δx</a:t>
            </a:r>
            <a:r>
              <a:rPr lang="fr-FR" dirty="0">
                <a:ea typeface="+mn-lt"/>
                <a:cs typeface="+mn-lt"/>
              </a:rPr>
              <a:t> / norme, </a:t>
            </a:r>
            <a:r>
              <a:rPr lang="fr-FR" dirty="0" err="1">
                <a:ea typeface="+mn-lt"/>
                <a:cs typeface="+mn-lt"/>
              </a:rPr>
              <a:t>Δy</a:t>
            </a:r>
            <a:r>
              <a:rPr lang="fr-FR" dirty="0">
                <a:ea typeface="+mn-lt"/>
                <a:cs typeface="+mn-lt"/>
              </a:rPr>
              <a:t> / norme ] = [ </a:t>
            </a:r>
            <a:r>
              <a:rPr lang="fr-FR" dirty="0" err="1">
                <a:ea typeface="+mn-lt"/>
                <a:cs typeface="+mn-lt"/>
              </a:rPr>
              <a:t>unitX</a:t>
            </a:r>
            <a:r>
              <a:rPr lang="fr-FR" dirty="0">
                <a:ea typeface="+mn-lt"/>
                <a:cs typeface="+mn-lt"/>
              </a:rPr>
              <a:t>, </a:t>
            </a:r>
            <a:r>
              <a:rPr lang="fr-FR" dirty="0" err="1">
                <a:ea typeface="+mn-lt"/>
                <a:cs typeface="+mn-lt"/>
              </a:rPr>
              <a:t>unitY</a:t>
            </a:r>
            <a:r>
              <a:rPr lang="fr-FR" dirty="0">
                <a:ea typeface="+mn-lt"/>
                <a:cs typeface="+mn-lt"/>
              </a:rPr>
              <a:t> ]</a:t>
            </a:r>
          </a:p>
          <a:p>
            <a:endParaRPr lang="fr-FR" dirty="0">
              <a:ea typeface="Roboto"/>
              <a:cs typeface="Roboto"/>
            </a:endParaRPr>
          </a:p>
          <a:p>
            <a:r>
              <a:rPr lang="fr-FR" dirty="0">
                <a:ea typeface="Roboto"/>
                <a:cs typeface="Roboto"/>
              </a:rPr>
              <a:t>On obtient le vecteur perpendiculaire en faisant une transformation :</a:t>
            </a:r>
          </a:p>
          <a:p>
            <a:r>
              <a:rPr lang="fr-FR" dirty="0">
                <a:ea typeface="Roboto"/>
                <a:cs typeface="Roboto"/>
              </a:rPr>
              <a:t>Vecteur perpendiculaire = [ </a:t>
            </a:r>
            <a:r>
              <a:rPr lang="fr-FR" dirty="0" err="1">
                <a:ea typeface="Roboto"/>
                <a:cs typeface="Roboto"/>
              </a:rPr>
              <a:t>unitY</a:t>
            </a:r>
            <a:r>
              <a:rPr lang="fr-FR" dirty="0">
                <a:ea typeface="Roboto"/>
                <a:cs typeface="Roboto"/>
              </a:rPr>
              <a:t>, -</a:t>
            </a:r>
            <a:r>
              <a:rPr lang="fr-FR" dirty="0" err="1">
                <a:ea typeface="Roboto"/>
                <a:cs typeface="Roboto"/>
              </a:rPr>
              <a:t>unitX</a:t>
            </a:r>
            <a:r>
              <a:rPr lang="fr-FR" dirty="0">
                <a:ea typeface="Roboto"/>
                <a:cs typeface="Roboto"/>
              </a:rPr>
              <a:t> ]</a:t>
            </a:r>
          </a:p>
          <a:p>
            <a:endParaRPr lang="fr-FR" dirty="0">
              <a:ea typeface="Roboto"/>
              <a:cs typeface="Roboto"/>
            </a:endParaRPr>
          </a:p>
          <a:p>
            <a:r>
              <a:rPr lang="fr-FR" dirty="0">
                <a:ea typeface="+mn-lt"/>
                <a:cs typeface="+mn-lt"/>
              </a:rPr>
              <a:t>PS: le texte utilise les deltas pour sa rotation en </a:t>
            </a:r>
            <a:r>
              <a:rPr lang="fr-FR" dirty="0" err="1">
                <a:ea typeface="+mn-lt"/>
                <a:cs typeface="+mn-lt"/>
              </a:rPr>
              <a:t>css</a:t>
            </a:r>
            <a:r>
              <a:rPr lang="fr-FR" dirty="0">
                <a:ea typeface="+mn-lt"/>
                <a:cs typeface="+mn-lt"/>
              </a:rPr>
              <a:t> par unité de tour:</a:t>
            </a:r>
          </a:p>
          <a:p>
            <a:r>
              <a:rPr lang="fr-FR" dirty="0">
                <a:ea typeface="+mn-lt"/>
                <a:cs typeface="+mn-lt"/>
              </a:rPr>
              <a:t>Angle = tan-1(</a:t>
            </a:r>
            <a:r>
              <a:rPr lang="fr-FR" dirty="0" err="1">
                <a:ea typeface="+mn-lt"/>
                <a:cs typeface="+mn-lt"/>
              </a:rPr>
              <a:t>Δy</a:t>
            </a:r>
            <a:r>
              <a:rPr lang="fr-FR" dirty="0">
                <a:ea typeface="+mn-lt"/>
                <a:cs typeface="+mn-lt"/>
              </a:rPr>
              <a:t>/</a:t>
            </a:r>
            <a:r>
              <a:rPr lang="fr-FR" dirty="0" err="1">
                <a:ea typeface="+mn-lt"/>
                <a:cs typeface="+mn-lt"/>
              </a:rPr>
              <a:t>Δx</a:t>
            </a:r>
            <a:r>
              <a:rPr lang="fr-FR" dirty="0">
                <a:ea typeface="+mn-lt"/>
                <a:cs typeface="+mn-lt"/>
              </a:rPr>
              <a:t>) / 2π (en unité de tour, 2π = 1 tour et π = ½ tour)</a:t>
            </a:r>
          </a:p>
          <a:p>
            <a:r>
              <a:rPr lang="fr-FR" dirty="0">
                <a:ea typeface="Roboto"/>
                <a:cs typeface="Roboto"/>
              </a:rPr>
              <a:t>(un peu couteux comme opération)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E65EB-CA41-1D72-2A94-ACA6BFCBD8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lIns="91440" tIns="45720" rIns="91440" bIns="45720" anchor="ctr">
            <a:normAutofit/>
          </a:bodyPr>
          <a:lstStyle/>
          <a:p>
            <a:r>
              <a:rPr lang="en-US">
                <a:latin typeface="Montserrat SemiBold"/>
              </a:rPr>
              <a:t>Comment </a:t>
            </a:r>
            <a:r>
              <a:rPr lang="en-US" err="1">
                <a:latin typeface="Montserrat SemiBold"/>
              </a:rPr>
              <a:t>dessiner</a:t>
            </a:r>
            <a:r>
              <a:rPr lang="en-US">
                <a:latin typeface="Montserrat SemiBold"/>
              </a:rPr>
              <a:t> </a:t>
            </a:r>
            <a:r>
              <a:rPr lang="en-US" err="1">
                <a:latin typeface="Montserrat SemiBold"/>
              </a:rPr>
              <a:t>une</a:t>
            </a:r>
            <a:r>
              <a:rPr lang="en-US">
                <a:latin typeface="Montserrat SemiBold"/>
              </a:rPr>
              <a:t> </a:t>
            </a:r>
            <a:r>
              <a:rPr lang="en-US" dirty="0" err="1">
                <a:latin typeface="Montserrat SemiBold"/>
              </a:rPr>
              <a:t>perpandiculaire</a:t>
            </a:r>
            <a:r>
              <a:rPr lang="en-US" dirty="0">
                <a:latin typeface="Montserrat SemiBold"/>
              </a:rPr>
              <a:t> à </a:t>
            </a:r>
            <a:r>
              <a:rPr lang="en-US" dirty="0" err="1">
                <a:latin typeface="Montserrat SemiBold"/>
              </a:rPr>
              <a:t>une</a:t>
            </a:r>
            <a:r>
              <a:rPr lang="en-US" dirty="0">
                <a:latin typeface="Montserrat SemiBold"/>
              </a:rPr>
              <a:t> </a:t>
            </a:r>
            <a:r>
              <a:rPr lang="en-US" dirty="0" err="1">
                <a:latin typeface="Montserrat SemiBold"/>
              </a:rPr>
              <a:t>ligne</a:t>
            </a:r>
            <a:r>
              <a:rPr lang="en-US" dirty="0">
                <a:latin typeface="Montserrat SemiBold"/>
              </a:rPr>
              <a:t> ?</a:t>
            </a:r>
            <a:endParaRPr lang="en-US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C088462-99C4-B97F-9C88-F4C0986F6054}"/>
              </a:ext>
            </a:extLst>
          </p:cNvPr>
          <p:cNvCxnSpPr/>
          <p:nvPr/>
        </p:nvCxnSpPr>
        <p:spPr>
          <a:xfrm flipV="1">
            <a:off x="8379884" y="3261783"/>
            <a:ext cx="914400" cy="82126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1E09D5C-A950-C6CD-6D85-254FBFD9BA36}"/>
              </a:ext>
            </a:extLst>
          </p:cNvPr>
          <p:cNvCxnSpPr>
            <a:cxnSpLocks/>
          </p:cNvCxnSpPr>
          <p:nvPr/>
        </p:nvCxnSpPr>
        <p:spPr>
          <a:xfrm>
            <a:off x="8379883" y="4040716"/>
            <a:ext cx="840316" cy="82973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A17939F-6885-C40A-7731-33A4AFB43CA5}"/>
              </a:ext>
            </a:extLst>
          </p:cNvPr>
          <p:cNvSpPr txBox="1"/>
          <p:nvPr/>
        </p:nvSpPr>
        <p:spPr>
          <a:xfrm>
            <a:off x="10572750" y="2106083"/>
            <a:ext cx="91016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Roboto"/>
                <a:cs typeface="Roboto"/>
              </a:rPr>
              <a:t>(</a:t>
            </a:r>
            <a:r>
              <a:rPr lang="en-US" dirty="0" err="1">
                <a:ea typeface="Roboto"/>
                <a:cs typeface="Roboto"/>
              </a:rPr>
              <a:t>vx</a:t>
            </a:r>
            <a:r>
              <a:rPr lang="en-US" dirty="0">
                <a:ea typeface="Roboto"/>
                <a:cs typeface="Roboto"/>
              </a:rPr>
              <a:t>, </a:t>
            </a:r>
            <a:r>
              <a:rPr lang="en-US" dirty="0" err="1">
                <a:ea typeface="Roboto"/>
                <a:cs typeface="Roboto"/>
              </a:rPr>
              <a:t>vy</a:t>
            </a:r>
            <a:r>
              <a:rPr lang="en-US" dirty="0">
                <a:ea typeface="Roboto"/>
                <a:cs typeface="Roboto"/>
              </a:rPr>
              <a:t>)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C60F0C-6FEA-8184-E640-CA5F72BA6290}"/>
              </a:ext>
            </a:extLst>
          </p:cNvPr>
          <p:cNvSpPr txBox="1"/>
          <p:nvPr/>
        </p:nvSpPr>
        <p:spPr>
          <a:xfrm>
            <a:off x="9069916" y="3577166"/>
            <a:ext cx="169333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Roboto"/>
                <a:cs typeface="Roboto"/>
              </a:rPr>
              <a:t>(</a:t>
            </a:r>
            <a:r>
              <a:rPr lang="en-US" dirty="0" err="1">
                <a:ea typeface="Roboto"/>
                <a:cs typeface="Roboto"/>
              </a:rPr>
              <a:t>unitX</a:t>
            </a:r>
            <a:r>
              <a:rPr lang="en-US" dirty="0">
                <a:ea typeface="Roboto"/>
                <a:cs typeface="Roboto"/>
              </a:rPr>
              <a:t>, </a:t>
            </a:r>
            <a:r>
              <a:rPr lang="en-US" dirty="0" err="1">
                <a:ea typeface="Roboto"/>
                <a:cs typeface="Roboto"/>
              </a:rPr>
              <a:t>unitY</a:t>
            </a:r>
            <a:r>
              <a:rPr lang="en-US" dirty="0">
                <a:ea typeface="Roboto"/>
                <a:cs typeface="Roboto"/>
              </a:rPr>
              <a:t>)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1DA3D2-46BC-B50F-7BAF-DCF8A8440060}"/>
              </a:ext>
            </a:extLst>
          </p:cNvPr>
          <p:cNvSpPr txBox="1"/>
          <p:nvPr/>
        </p:nvSpPr>
        <p:spPr>
          <a:xfrm>
            <a:off x="9101667" y="4900082"/>
            <a:ext cx="156633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Roboto"/>
                <a:cs typeface="Roboto"/>
              </a:rPr>
              <a:t>(</a:t>
            </a:r>
            <a:r>
              <a:rPr lang="en-US" dirty="0" err="1">
                <a:ea typeface="Roboto"/>
                <a:cs typeface="Roboto"/>
              </a:rPr>
              <a:t>unitY</a:t>
            </a:r>
            <a:r>
              <a:rPr lang="en-US" dirty="0">
                <a:ea typeface="Roboto"/>
                <a:cs typeface="Roboto"/>
              </a:rPr>
              <a:t>, -</a:t>
            </a:r>
            <a:r>
              <a:rPr lang="en-US" dirty="0" err="1">
                <a:ea typeface="Roboto"/>
                <a:cs typeface="Roboto"/>
              </a:rPr>
              <a:t>unitX</a:t>
            </a:r>
            <a:r>
              <a:rPr lang="en-US" dirty="0">
                <a:ea typeface="Roboto"/>
                <a:cs typeface="Roboto"/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8245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ADA3BC-4957-E18D-D752-EBF50AFEE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B302F-7785-4D99-84A3-3AF14D093ACE}" type="slidenum">
              <a:rPr lang="fr-FR" smtClean="0"/>
              <a:t>17</a:t>
            </a:fld>
            <a:endParaRPr lang="fr-FR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0A71F2D-D8C3-FD9B-E16E-88A94D7C3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b="0" dirty="0">
                <a:ea typeface="+mj-lt"/>
                <a:cs typeface="+mj-lt"/>
              </a:rPr>
              <a:t>Comment </a:t>
            </a:r>
            <a:r>
              <a:rPr lang="en-US" b="0" dirty="0" err="1">
                <a:ea typeface="+mj-lt"/>
                <a:cs typeface="+mj-lt"/>
              </a:rPr>
              <a:t>dessiner</a:t>
            </a:r>
            <a:r>
              <a:rPr lang="en-US" b="0" dirty="0">
                <a:ea typeface="+mj-lt"/>
                <a:cs typeface="+mj-lt"/>
              </a:rPr>
              <a:t> </a:t>
            </a:r>
            <a:r>
              <a:rPr lang="en-US" b="0" dirty="0" err="1">
                <a:ea typeface="+mj-lt"/>
                <a:cs typeface="+mj-lt"/>
              </a:rPr>
              <a:t>une</a:t>
            </a:r>
            <a:r>
              <a:rPr lang="en-US" b="0" dirty="0">
                <a:ea typeface="+mj-lt"/>
                <a:cs typeface="+mj-lt"/>
              </a:rPr>
              <a:t> </a:t>
            </a:r>
            <a:r>
              <a:rPr lang="en-US" b="0" dirty="0" err="1">
                <a:ea typeface="+mj-lt"/>
                <a:cs typeface="+mj-lt"/>
              </a:rPr>
              <a:t>cotation</a:t>
            </a:r>
            <a:r>
              <a:rPr lang="en-US" b="0" dirty="0">
                <a:ea typeface="+mj-lt"/>
                <a:cs typeface="+mj-lt"/>
              </a:rPr>
              <a:t> ? 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B82B8A-416E-370F-F389-634677A0DE5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fr-FR" dirty="0">
                <a:ea typeface="+mn-lt"/>
                <a:cs typeface="+mn-lt"/>
              </a:rPr>
              <a:t>Enfin on obtient les deux points d'extrémités de la perpendiculaire en utilisant la fonction paramétrique :</a:t>
            </a:r>
            <a:endParaRPr lang="en-US" dirty="0">
              <a:ea typeface="+mn-lt"/>
              <a:cs typeface="+mn-lt"/>
            </a:endParaRPr>
          </a:p>
          <a:p>
            <a:r>
              <a:rPr lang="fr-FR" dirty="0">
                <a:ea typeface="+mn-lt"/>
                <a:cs typeface="+mn-lt"/>
              </a:rPr>
              <a:t>x = x0 + t * </a:t>
            </a:r>
            <a:r>
              <a:rPr lang="fr-FR" dirty="0" err="1">
                <a:ea typeface="+mn-lt"/>
                <a:cs typeface="+mn-lt"/>
              </a:rPr>
              <a:t>v.x</a:t>
            </a:r>
            <a:endParaRPr lang="en-US" dirty="0" err="1">
              <a:ea typeface="+mn-lt"/>
              <a:cs typeface="+mn-lt"/>
            </a:endParaRPr>
          </a:p>
          <a:p>
            <a:r>
              <a:rPr lang="fr-FR" dirty="0">
                <a:ea typeface="+mn-lt"/>
                <a:cs typeface="+mn-lt"/>
              </a:rPr>
              <a:t>y = y0 + t * </a:t>
            </a:r>
            <a:r>
              <a:rPr lang="fr-FR" dirty="0" err="1">
                <a:ea typeface="+mn-lt"/>
                <a:cs typeface="+mn-lt"/>
              </a:rPr>
              <a:t>v.y</a:t>
            </a:r>
            <a:endParaRPr lang="en-US">
              <a:ea typeface="+mn-lt"/>
              <a:cs typeface="+mn-lt"/>
            </a:endParaRPr>
          </a:p>
          <a:p>
            <a:endParaRPr lang="fr-FR" dirty="0">
              <a:ea typeface="+mn-lt"/>
              <a:cs typeface="+mn-lt"/>
            </a:endParaRPr>
          </a:p>
          <a:p>
            <a:r>
              <a:rPr lang="fr-FR" dirty="0" err="1">
                <a:ea typeface="+mn-lt"/>
                <a:cs typeface="+mn-lt"/>
              </a:rPr>
              <a:t>xStartTop</a:t>
            </a:r>
            <a:r>
              <a:rPr lang="fr-FR" dirty="0">
                <a:ea typeface="+mn-lt"/>
                <a:cs typeface="+mn-lt"/>
              </a:rPr>
              <a:t> = </a:t>
            </a:r>
            <a:r>
              <a:rPr lang="fr-FR" dirty="0" err="1">
                <a:ea typeface="+mn-lt"/>
                <a:cs typeface="+mn-lt"/>
              </a:rPr>
              <a:t>xStart</a:t>
            </a:r>
            <a:r>
              <a:rPr lang="fr-FR" dirty="0">
                <a:ea typeface="+mn-lt"/>
                <a:cs typeface="+mn-lt"/>
              </a:rPr>
              <a:t> + </a:t>
            </a:r>
            <a:r>
              <a:rPr lang="fr-FR" dirty="0" err="1">
                <a:ea typeface="+mn-lt"/>
                <a:cs typeface="+mn-lt"/>
              </a:rPr>
              <a:t>tailleLigne</a:t>
            </a:r>
            <a:r>
              <a:rPr lang="fr-FR" dirty="0">
                <a:ea typeface="+mn-lt"/>
                <a:cs typeface="+mn-lt"/>
              </a:rPr>
              <a:t> * </a:t>
            </a:r>
            <a:r>
              <a:rPr lang="fr-FR" dirty="0" err="1">
                <a:ea typeface="+mn-lt"/>
                <a:cs typeface="+mn-lt"/>
              </a:rPr>
              <a:t>v.x</a:t>
            </a:r>
            <a:endParaRPr lang="fr-FR" dirty="0">
              <a:ea typeface="+mn-lt"/>
              <a:cs typeface="+mn-lt"/>
            </a:endParaRPr>
          </a:p>
          <a:p>
            <a:r>
              <a:rPr lang="fr-FR" dirty="0" err="1">
                <a:ea typeface="+mn-lt"/>
                <a:cs typeface="+mn-lt"/>
              </a:rPr>
              <a:t>yStartTop</a:t>
            </a:r>
            <a:r>
              <a:rPr lang="fr-FR" dirty="0">
                <a:ea typeface="+mn-lt"/>
                <a:cs typeface="+mn-lt"/>
              </a:rPr>
              <a:t> = </a:t>
            </a:r>
            <a:r>
              <a:rPr lang="fr-FR" dirty="0" err="1">
                <a:ea typeface="+mn-lt"/>
                <a:cs typeface="+mn-lt"/>
              </a:rPr>
              <a:t>yStart</a:t>
            </a:r>
            <a:r>
              <a:rPr lang="fr-FR" dirty="0">
                <a:ea typeface="+mn-lt"/>
                <a:cs typeface="+mn-lt"/>
              </a:rPr>
              <a:t> + </a:t>
            </a:r>
            <a:r>
              <a:rPr lang="fr-FR" dirty="0" err="1">
                <a:ea typeface="+mn-lt"/>
                <a:cs typeface="+mn-lt"/>
              </a:rPr>
              <a:t>tailleLigne</a:t>
            </a:r>
            <a:r>
              <a:rPr lang="fr-FR" dirty="0">
                <a:ea typeface="+mn-lt"/>
                <a:cs typeface="+mn-lt"/>
              </a:rPr>
              <a:t> * </a:t>
            </a:r>
            <a:r>
              <a:rPr lang="fr-FR" dirty="0" err="1">
                <a:ea typeface="+mn-lt"/>
                <a:cs typeface="+mn-lt"/>
              </a:rPr>
              <a:t>v.y</a:t>
            </a:r>
            <a:endParaRPr lang="fr-FR" dirty="0">
              <a:ea typeface="+mn-lt"/>
              <a:cs typeface="+mn-lt"/>
            </a:endParaRPr>
          </a:p>
          <a:p>
            <a:r>
              <a:rPr lang="fr-FR" dirty="0" err="1">
                <a:ea typeface="Roboto"/>
                <a:cs typeface="Roboto"/>
              </a:rPr>
              <a:t>xStartBottom</a:t>
            </a:r>
            <a:r>
              <a:rPr lang="fr-FR" dirty="0">
                <a:ea typeface="Roboto"/>
                <a:cs typeface="Roboto"/>
              </a:rPr>
              <a:t> = </a:t>
            </a:r>
            <a:r>
              <a:rPr lang="fr-FR" dirty="0" err="1">
                <a:ea typeface="Roboto"/>
                <a:cs typeface="Roboto"/>
              </a:rPr>
              <a:t>xStart</a:t>
            </a:r>
            <a:r>
              <a:rPr lang="fr-FR" dirty="0">
                <a:ea typeface="Roboto"/>
                <a:cs typeface="Roboto"/>
              </a:rPr>
              <a:t> – </a:t>
            </a:r>
            <a:r>
              <a:rPr lang="fr-FR" dirty="0" err="1">
                <a:ea typeface="Roboto"/>
                <a:cs typeface="Roboto"/>
              </a:rPr>
              <a:t>tailleLigne</a:t>
            </a:r>
            <a:r>
              <a:rPr lang="fr-FR" dirty="0">
                <a:ea typeface="Roboto"/>
                <a:cs typeface="Roboto"/>
              </a:rPr>
              <a:t> * </a:t>
            </a:r>
            <a:r>
              <a:rPr lang="fr-FR" dirty="0" err="1">
                <a:ea typeface="Roboto"/>
                <a:cs typeface="Roboto"/>
              </a:rPr>
              <a:t>v.x</a:t>
            </a:r>
            <a:endParaRPr lang="fr-FR" dirty="0">
              <a:ea typeface="Roboto"/>
              <a:cs typeface="Roboto"/>
            </a:endParaRPr>
          </a:p>
          <a:p>
            <a:r>
              <a:rPr lang="fr-FR" dirty="0" err="1">
                <a:ea typeface="+mn-lt"/>
                <a:cs typeface="+mn-lt"/>
              </a:rPr>
              <a:t>yStartBottom</a:t>
            </a:r>
            <a:r>
              <a:rPr lang="fr-FR" dirty="0">
                <a:ea typeface="+mn-lt"/>
                <a:cs typeface="+mn-lt"/>
              </a:rPr>
              <a:t> = </a:t>
            </a:r>
            <a:r>
              <a:rPr lang="fr-FR" dirty="0" err="1">
                <a:ea typeface="+mn-lt"/>
                <a:cs typeface="+mn-lt"/>
              </a:rPr>
              <a:t>yStart</a:t>
            </a:r>
            <a:r>
              <a:rPr lang="fr-FR" dirty="0">
                <a:ea typeface="+mn-lt"/>
                <a:cs typeface="+mn-lt"/>
              </a:rPr>
              <a:t> – </a:t>
            </a:r>
            <a:r>
              <a:rPr lang="fr-FR" dirty="0" err="1">
                <a:ea typeface="+mn-lt"/>
                <a:cs typeface="+mn-lt"/>
              </a:rPr>
              <a:t>tailleLigne</a:t>
            </a:r>
            <a:r>
              <a:rPr lang="fr-FR" dirty="0">
                <a:ea typeface="+mn-lt"/>
                <a:cs typeface="+mn-lt"/>
              </a:rPr>
              <a:t> * </a:t>
            </a:r>
            <a:r>
              <a:rPr lang="fr-FR" dirty="0" err="1">
                <a:ea typeface="+mn-lt"/>
                <a:cs typeface="+mn-lt"/>
              </a:rPr>
              <a:t>v.y</a:t>
            </a:r>
            <a:endParaRPr lang="fr-FR" dirty="0">
              <a:ea typeface="+mn-lt"/>
              <a:cs typeface="+mn-lt"/>
            </a:endParaRPr>
          </a:p>
          <a:p>
            <a:endParaRPr lang="fr-FR" dirty="0">
              <a:ea typeface="Roboto"/>
              <a:cs typeface="Roboto"/>
            </a:endParaRPr>
          </a:p>
          <a:p>
            <a:r>
              <a:rPr lang="fr-FR" dirty="0">
                <a:ea typeface="Roboto"/>
                <a:cs typeface="Roboto"/>
              </a:rPr>
              <a:t>Pour la seconde extrémité de la côte,</a:t>
            </a:r>
          </a:p>
          <a:p>
            <a:r>
              <a:rPr lang="fr-FR" dirty="0">
                <a:ea typeface="Roboto"/>
                <a:cs typeface="Roboto"/>
              </a:rPr>
              <a:t>on peut réutiliser le même vecteur et juste changer x0, y0.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878623-DDE5-B6D6-D69A-59CB3DAAA6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lIns="91440" tIns="45720" rIns="91440" bIns="45720" anchor="ctr">
            <a:normAutofit/>
          </a:bodyPr>
          <a:lstStyle/>
          <a:p>
            <a:r>
              <a:rPr lang="en-US">
                <a:latin typeface="Montserrat SemiBold"/>
              </a:rPr>
              <a:t>Comment dessiner une perpandiculaire à une ligne ?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14172AA-A78E-D8AB-4033-DECDB34C8AC4}"/>
              </a:ext>
            </a:extLst>
          </p:cNvPr>
          <p:cNvCxnSpPr/>
          <p:nvPr/>
        </p:nvCxnSpPr>
        <p:spPr>
          <a:xfrm>
            <a:off x="6902823" y="4110317"/>
            <a:ext cx="1416423" cy="1425388"/>
          </a:xfrm>
          <a:prstGeom prst="straightConnector1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82DD41C-2CCB-A44A-036A-CD05EBB4D49C}"/>
              </a:ext>
            </a:extLst>
          </p:cNvPr>
          <p:cNvCxnSpPr>
            <a:cxnSpLocks/>
          </p:cNvCxnSpPr>
          <p:nvPr/>
        </p:nvCxnSpPr>
        <p:spPr>
          <a:xfrm flipV="1">
            <a:off x="7557246" y="2120153"/>
            <a:ext cx="2814918" cy="2635623"/>
          </a:xfrm>
          <a:prstGeom prst="straightConnector1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1848EA2-418B-BCBA-991C-4CD9B9C07418}"/>
              </a:ext>
            </a:extLst>
          </p:cNvPr>
          <p:cNvSpPr txBox="1"/>
          <p:nvPr/>
        </p:nvSpPr>
        <p:spPr>
          <a:xfrm>
            <a:off x="6006352" y="4778187"/>
            <a:ext cx="166743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Roboto"/>
                <a:cs typeface="Roboto"/>
              </a:rPr>
              <a:t>(</a:t>
            </a:r>
            <a:r>
              <a:rPr lang="en-US" dirty="0" err="1">
                <a:ea typeface="Roboto"/>
                <a:cs typeface="Roboto"/>
              </a:rPr>
              <a:t>xStart</a:t>
            </a:r>
            <a:r>
              <a:rPr lang="en-US" dirty="0">
                <a:ea typeface="Roboto"/>
                <a:cs typeface="Roboto"/>
              </a:rPr>
              <a:t>, </a:t>
            </a:r>
            <a:r>
              <a:rPr lang="en-US" dirty="0" err="1">
                <a:ea typeface="Roboto"/>
                <a:cs typeface="Roboto"/>
              </a:rPr>
              <a:t>yStart</a:t>
            </a:r>
            <a:r>
              <a:rPr lang="en-US" dirty="0">
                <a:ea typeface="Roboto"/>
                <a:cs typeface="Roboto"/>
              </a:rPr>
              <a:t>)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DD034E-E3C0-6480-98FD-6EB946F6D9B8}"/>
              </a:ext>
            </a:extLst>
          </p:cNvPr>
          <p:cNvSpPr txBox="1"/>
          <p:nvPr/>
        </p:nvSpPr>
        <p:spPr>
          <a:xfrm>
            <a:off x="8169337" y="5677396"/>
            <a:ext cx="242943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Roboto"/>
                <a:cs typeface="Roboto"/>
              </a:rPr>
              <a:t>(</a:t>
            </a:r>
            <a:r>
              <a:rPr lang="en-US" dirty="0" err="1">
                <a:ea typeface="Roboto"/>
                <a:cs typeface="Roboto"/>
              </a:rPr>
              <a:t>xStartTop</a:t>
            </a:r>
            <a:r>
              <a:rPr lang="en-US" dirty="0">
                <a:ea typeface="Roboto"/>
                <a:cs typeface="Roboto"/>
              </a:rPr>
              <a:t>, </a:t>
            </a:r>
            <a:r>
              <a:rPr lang="en-US" dirty="0" err="1">
                <a:ea typeface="Roboto"/>
                <a:cs typeface="Roboto"/>
              </a:rPr>
              <a:t>yStartTop</a:t>
            </a:r>
            <a:r>
              <a:rPr lang="en-US" dirty="0">
                <a:ea typeface="Roboto"/>
                <a:cs typeface="Roboto"/>
              </a:rPr>
              <a:t>)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C3BEDD-A3EC-55FE-4963-7C57DE5754A1}"/>
              </a:ext>
            </a:extLst>
          </p:cNvPr>
          <p:cNvSpPr txBox="1"/>
          <p:nvPr/>
        </p:nvSpPr>
        <p:spPr>
          <a:xfrm>
            <a:off x="5190564" y="3566830"/>
            <a:ext cx="333487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Roboto"/>
                <a:cs typeface="Roboto"/>
              </a:rPr>
              <a:t>(</a:t>
            </a:r>
            <a:r>
              <a:rPr lang="en-US" dirty="0" err="1">
                <a:ea typeface="Roboto"/>
                <a:cs typeface="Roboto"/>
              </a:rPr>
              <a:t>xStartBottom</a:t>
            </a:r>
            <a:r>
              <a:rPr lang="en-US" dirty="0">
                <a:ea typeface="Roboto"/>
                <a:cs typeface="Roboto"/>
              </a:rPr>
              <a:t>, </a:t>
            </a:r>
            <a:r>
              <a:rPr lang="en-US" dirty="0" err="1">
                <a:ea typeface="Roboto"/>
                <a:cs typeface="Roboto"/>
              </a:rPr>
              <a:t>yStartBottom</a:t>
            </a:r>
            <a:r>
              <a:rPr lang="en-US" dirty="0">
                <a:ea typeface="Roboto"/>
                <a:cs typeface="Roboto"/>
              </a:rPr>
              <a:t>)</a:t>
            </a:r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0F09EAC-2586-E01A-738B-0C4565143750}"/>
              </a:ext>
            </a:extLst>
          </p:cNvPr>
          <p:cNvSpPr/>
          <p:nvPr/>
        </p:nvSpPr>
        <p:spPr>
          <a:xfrm>
            <a:off x="7493373" y="4673974"/>
            <a:ext cx="143435" cy="1524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F3F189B-9C3E-EB6D-171B-3FA6BEBFB219}"/>
              </a:ext>
            </a:extLst>
          </p:cNvPr>
          <p:cNvSpPr/>
          <p:nvPr/>
        </p:nvSpPr>
        <p:spPr>
          <a:xfrm>
            <a:off x="8237443" y="5418044"/>
            <a:ext cx="143435" cy="1524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C6D41A7-4756-6C94-AD95-585E652CD68A}"/>
              </a:ext>
            </a:extLst>
          </p:cNvPr>
          <p:cNvSpPr/>
          <p:nvPr/>
        </p:nvSpPr>
        <p:spPr>
          <a:xfrm>
            <a:off x="6838949" y="4037479"/>
            <a:ext cx="143435" cy="1524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893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AA3F4E-B68D-37FE-C232-6855CFF0F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B302F-7785-4D99-84A3-3AF14D093ACE}" type="slidenum">
              <a:rPr lang="fr-FR" smtClean="0"/>
              <a:t>18</a:t>
            </a:fld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E13F12-2036-6853-7C5D-F45954C6D8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91440" tIns="45720" rIns="91440" bIns="45720" anchor="t"/>
          <a:lstStyle/>
          <a:p>
            <a:r>
              <a:rPr lang="fr-FR">
                <a:ea typeface="+mj-lt"/>
                <a:cs typeface="+mj-lt"/>
              </a:rPr>
              <a:t>Quels sont les types </a:t>
            </a:r>
            <a:r>
              <a:rPr lang="fr-FR" dirty="0">
                <a:ea typeface="+mj-lt"/>
                <a:cs typeface="+mj-lt"/>
              </a:rPr>
              <a:t>de </a:t>
            </a:r>
            <a:r>
              <a:rPr lang="fr-FR">
                <a:ea typeface="+mj-lt"/>
                <a:cs typeface="+mj-lt"/>
              </a:rPr>
              <a:t>cotations </a:t>
            </a:r>
            <a:r>
              <a:rPr lang="fr-FR" dirty="0">
                <a:ea typeface="+mj-lt"/>
                <a:cs typeface="+mj-lt"/>
              </a:rPr>
              <a:t>?</a:t>
            </a:r>
            <a:endParaRPr lang="en-US" dirty="0">
              <a:ea typeface="+mj-lt"/>
              <a:cs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491310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FD905F-C211-6534-36E4-53F3A7FDF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B302F-7785-4D99-84A3-3AF14D093ACE}" type="slidenum">
              <a:rPr lang="fr-FR" smtClean="0"/>
              <a:t>19</a:t>
            </a:fld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2B1E81-8FFF-F7CD-BA8E-6B717D86F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fr-FR" dirty="0">
                <a:ea typeface="+mj-lt"/>
                <a:cs typeface="+mj-lt"/>
              </a:rPr>
              <a:t>Quels sont les types de cotations ?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EB0BBF-616B-4BED-7D27-E2235FBD97B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en-US" sz="1800" dirty="0">
                <a:ea typeface="Roboto"/>
                <a:cs typeface="Roboto"/>
              </a:rPr>
              <a:t>La </a:t>
            </a:r>
            <a:r>
              <a:rPr lang="en-US" sz="1800" dirty="0" err="1">
                <a:ea typeface="Roboto"/>
                <a:cs typeface="Roboto"/>
              </a:rPr>
              <a:t>cotation</a:t>
            </a:r>
            <a:r>
              <a:rPr lang="en-US" sz="1800" dirty="0">
                <a:ea typeface="Roboto"/>
                <a:cs typeface="Roboto"/>
              </a:rPr>
              <a:t> propre </a:t>
            </a:r>
            <a:r>
              <a:rPr lang="en-US" sz="1800" dirty="0" err="1">
                <a:ea typeface="Roboto"/>
                <a:cs typeface="Roboto"/>
              </a:rPr>
              <a:t>est</a:t>
            </a:r>
            <a:r>
              <a:rPr lang="en-US" sz="1800" dirty="0">
                <a:ea typeface="Roboto"/>
                <a:cs typeface="Roboto"/>
              </a:rPr>
              <a:t> la dimension </a:t>
            </a:r>
            <a:r>
              <a:rPr lang="en-US" sz="1800" dirty="0" err="1">
                <a:ea typeface="Roboto"/>
                <a:cs typeface="Roboto"/>
              </a:rPr>
              <a:t>réelle</a:t>
            </a:r>
            <a:r>
              <a:rPr lang="en-US" sz="1800" dirty="0">
                <a:ea typeface="Roboto"/>
                <a:cs typeface="Roboto"/>
              </a:rPr>
              <a:t> d'un </a:t>
            </a:r>
            <a:r>
              <a:rPr lang="en-US" sz="1800" dirty="0" err="1">
                <a:ea typeface="Roboto"/>
                <a:cs typeface="Roboto"/>
              </a:rPr>
              <a:t>conteneur</a:t>
            </a:r>
            <a:r>
              <a:rPr lang="en-US" sz="1800" dirty="0">
                <a:ea typeface="Roboto"/>
                <a:cs typeface="Roboto"/>
              </a:rPr>
              <a:t>.</a:t>
            </a:r>
          </a:p>
          <a:p>
            <a:r>
              <a:rPr lang="en-US" sz="1800" dirty="0">
                <a:ea typeface="Roboto"/>
                <a:cs typeface="Roboto"/>
              </a:rPr>
              <a:t>- Il ne depend que de </a:t>
            </a:r>
            <a:r>
              <a:rPr lang="en-US" sz="1800" dirty="0" err="1">
                <a:ea typeface="Roboto"/>
                <a:cs typeface="Roboto"/>
              </a:rPr>
              <a:t>lui-même</a:t>
            </a:r>
            <a:r>
              <a:rPr lang="en-US" sz="1800" dirty="0">
                <a:ea typeface="Roboto"/>
                <a:cs typeface="Roboto"/>
              </a:rPr>
              <a:t> et des transformations parents.</a:t>
            </a:r>
          </a:p>
          <a:p>
            <a:r>
              <a:rPr lang="en-US" sz="1800" dirty="0">
                <a:ea typeface="Roboto"/>
                <a:cs typeface="Roboto"/>
              </a:rPr>
              <a:t>- En </a:t>
            </a:r>
            <a:r>
              <a:rPr lang="en-US" sz="1800" dirty="0" err="1">
                <a:ea typeface="Roboto"/>
                <a:cs typeface="Roboto"/>
              </a:rPr>
              <a:t>fonction</a:t>
            </a:r>
            <a:r>
              <a:rPr lang="en-US" sz="1800" dirty="0">
                <a:ea typeface="Roboto"/>
                <a:cs typeface="Roboto"/>
              </a:rPr>
              <a:t> </a:t>
            </a:r>
            <a:r>
              <a:rPr lang="en-US" sz="1800" dirty="0" err="1">
                <a:ea typeface="Roboto"/>
                <a:cs typeface="Roboto"/>
              </a:rPr>
              <a:t>d'orientation</a:t>
            </a:r>
            <a:r>
              <a:rPr lang="en-US" sz="1800" dirty="0">
                <a:ea typeface="Roboto"/>
                <a:cs typeface="Roboto"/>
              </a:rPr>
              <a:t> (horizontal/vertical) on </a:t>
            </a:r>
            <a:r>
              <a:rPr lang="en-US" sz="1800" dirty="0" err="1">
                <a:ea typeface="Roboto"/>
                <a:cs typeface="Roboto"/>
              </a:rPr>
              <a:t>prends</a:t>
            </a:r>
            <a:r>
              <a:rPr lang="en-US" sz="1800" dirty="0">
                <a:ea typeface="Roboto"/>
                <a:cs typeface="Roboto"/>
              </a:rPr>
              <a:t> la </a:t>
            </a:r>
            <a:r>
              <a:rPr lang="en-US" sz="1800" dirty="0" err="1">
                <a:ea typeface="Roboto"/>
                <a:cs typeface="Roboto"/>
              </a:rPr>
              <a:t>largeur</a:t>
            </a:r>
            <a:r>
              <a:rPr lang="en-US" sz="1800" dirty="0">
                <a:ea typeface="Roboto"/>
                <a:cs typeface="Roboto"/>
              </a:rPr>
              <a:t> </a:t>
            </a:r>
            <a:r>
              <a:rPr lang="en-US" sz="1800" dirty="0" err="1">
                <a:ea typeface="Roboto"/>
                <a:cs typeface="Roboto"/>
              </a:rPr>
              <a:t>ou</a:t>
            </a:r>
            <a:r>
              <a:rPr lang="en-US" sz="1800" dirty="0">
                <a:ea typeface="Roboto"/>
                <a:cs typeface="Roboto"/>
              </a:rPr>
              <a:t> la hauteur.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E76941-115C-B0B7-096E-DAD640C6F2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lIns="91440" tIns="45720" rIns="91440" bIns="45720" anchor="ctr">
            <a:normAutofit/>
          </a:bodyPr>
          <a:lstStyle/>
          <a:p>
            <a:r>
              <a:rPr lang="en-US" err="1">
                <a:latin typeface="Montserrat SemiBold"/>
              </a:rPr>
              <a:t>Cotation</a:t>
            </a:r>
            <a:r>
              <a:rPr lang="en-US">
                <a:latin typeface="Montserrat SemiBold"/>
              </a:rPr>
              <a:t> propre (self-dimension)</a:t>
            </a:r>
            <a:endParaRPr lang="en-US"/>
          </a:p>
        </p:txBody>
      </p:sp>
      <p:pic>
        <p:nvPicPr>
          <p:cNvPr id="8" name="Picture 8" descr="Table&#10;&#10;Description automatically generated">
            <a:extLst>
              <a:ext uri="{FF2B5EF4-FFF2-40B4-BE49-F238E27FC236}">
                <a16:creationId xmlns:a16="http://schemas.microsoft.com/office/drawing/2014/main" id="{6A89E855-2ACB-369B-0102-6F011427FF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5364" y="3092251"/>
            <a:ext cx="9431866" cy="2752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814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FD905F-C211-6534-36E4-53F3A7FDF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B302F-7785-4D99-84A3-3AF14D093ACE}" type="slidenum">
              <a:rPr lang="fr-FR" smtClean="0"/>
              <a:t>20</a:t>
            </a:fld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2B1E81-8FFF-F7CD-BA8E-6B717D86F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fr-FR" dirty="0">
                <a:ea typeface="+mj-lt"/>
                <a:cs typeface="+mj-lt"/>
              </a:rPr>
              <a:t>Quels sont les types de cotations ?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EB0BBF-616B-4BED-7D27-E2235FBD97B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fr-FR" sz="1800" dirty="0">
                <a:ea typeface="Roboto"/>
                <a:cs typeface="Roboto"/>
              </a:rPr>
              <a:t>La cotation des enfants est la cotation qui englobe la totalité des enfants.</a:t>
            </a:r>
          </a:p>
          <a:p>
            <a:r>
              <a:rPr lang="fr-FR" sz="1800" dirty="0">
                <a:ea typeface="Roboto"/>
                <a:cs typeface="Roboto"/>
              </a:rPr>
              <a:t>- Il dépends de l'alignement et de la position des enfants (pas de ses sous-enfants par contre)</a:t>
            </a:r>
          </a:p>
          <a:p>
            <a:r>
              <a:rPr lang="fr-FR" sz="1800" dirty="0">
                <a:ea typeface="Roboto"/>
                <a:cs typeface="Roboto"/>
              </a:rPr>
              <a:t>- Il calcule les min et max de ses enfants</a:t>
            </a:r>
          </a:p>
          <a:p>
            <a:r>
              <a:rPr lang="fr-FR" sz="1800" dirty="0">
                <a:ea typeface="Roboto"/>
                <a:cs typeface="Roboto"/>
              </a:rPr>
              <a:t>- Il calcule x ou y en fonction de son orientation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E76941-115C-B0B7-096E-DAD640C6F2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lIns="91440" tIns="45720" rIns="91440" bIns="45720" anchor="ctr">
            <a:normAutofit/>
          </a:bodyPr>
          <a:lstStyle/>
          <a:p>
            <a:r>
              <a:rPr lang="en-US" err="1">
                <a:latin typeface="Montserrat SemiBold"/>
              </a:rPr>
              <a:t>Cotation</a:t>
            </a:r>
            <a:r>
              <a:rPr lang="en-US">
                <a:latin typeface="Montserrat SemiBold"/>
              </a:rPr>
              <a:t> des enfants (children dimension)</a:t>
            </a:r>
            <a:endParaRPr lang="en-US"/>
          </a:p>
        </p:txBody>
      </p:sp>
      <p:pic>
        <p:nvPicPr>
          <p:cNvPr id="6" name="Picture 6" descr="Table&#10;&#10;Description automatically generated">
            <a:extLst>
              <a:ext uri="{FF2B5EF4-FFF2-40B4-BE49-F238E27FC236}">
                <a16:creationId xmlns:a16="http://schemas.microsoft.com/office/drawing/2014/main" id="{6C27DBAB-BB94-AC27-0123-68F6D91447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7734" y="3428012"/>
            <a:ext cx="8707495" cy="2287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6155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FD905F-C211-6534-36E4-53F3A7FDF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B302F-7785-4D99-84A3-3AF14D093ACE}" type="slidenum">
              <a:rPr lang="fr-FR" smtClean="0"/>
              <a:t>21</a:t>
            </a:fld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2B1E81-8FFF-F7CD-BA8E-6B717D86F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fr-FR" dirty="0">
                <a:ea typeface="+mj-lt"/>
                <a:cs typeface="+mj-lt"/>
              </a:rPr>
              <a:t>Quels sont les types de cotations ?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EB0BBF-616B-4BED-7D27-E2235FBD97B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fr-FR" sz="1800" dirty="0">
                <a:ea typeface="Roboto"/>
                <a:cs typeface="Roboto"/>
              </a:rPr>
              <a:t>La cotation emprunteur des enfants est la cotation qui englobe la totalité des enfants.</a:t>
            </a:r>
          </a:p>
          <a:p>
            <a:r>
              <a:rPr lang="fr-FR" sz="1800" dirty="0">
                <a:ea typeface="Roboto"/>
                <a:cs typeface="Roboto"/>
              </a:rPr>
              <a:t>- Utilise pour extrémités ses </a:t>
            </a:r>
            <a:r>
              <a:rPr lang="fr-FR" sz="1800" dirty="0">
                <a:ea typeface="+mn-lt"/>
                <a:cs typeface="+mn-lt"/>
              </a:rPr>
              <a:t>propres </a:t>
            </a:r>
            <a:r>
              <a:rPr lang="fr-FR" sz="1800" dirty="0">
                <a:ea typeface="Roboto"/>
                <a:cs typeface="Roboto"/>
              </a:rPr>
              <a:t>dimensions</a:t>
            </a:r>
          </a:p>
          <a:p>
            <a:r>
              <a:rPr lang="fr-FR" sz="1800" dirty="0">
                <a:ea typeface="Roboto"/>
                <a:cs typeface="Roboto"/>
              </a:rPr>
              <a:t>- En itérant sur ses enfants, il stocke les enfants "marqués" dans une liste avec leur position (avec leur alignement)</a:t>
            </a:r>
          </a:p>
          <a:p>
            <a:r>
              <a:rPr lang="fr-FR" sz="1800" dirty="0">
                <a:ea typeface="Roboto"/>
                <a:cs typeface="Roboto"/>
              </a:rPr>
              <a:t>- Et dessine un trait vertical sur chaque position marquée (avec transformation restaurée)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E76941-115C-B0B7-096E-DAD640C6F2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lIns="91440" tIns="45720" rIns="91440" bIns="45720" anchor="ctr">
            <a:normAutofit/>
          </a:bodyPr>
          <a:lstStyle/>
          <a:p>
            <a:r>
              <a:rPr lang="fr-FR">
                <a:latin typeface="Montserrat SemiBold"/>
              </a:rPr>
              <a:t>Cotation marquée des enfants (</a:t>
            </a:r>
            <a:r>
              <a:rPr lang="fr-FR" err="1">
                <a:latin typeface="Montserrat SemiBold"/>
              </a:rPr>
              <a:t>borrower</a:t>
            </a:r>
            <a:r>
              <a:rPr lang="fr-FR">
                <a:latin typeface="Montserrat SemiBold"/>
              </a:rPr>
              <a:t> dimension/dimension </a:t>
            </a:r>
            <a:r>
              <a:rPr lang="fr-FR" err="1">
                <a:latin typeface="Montserrat SemiBold"/>
              </a:rPr>
              <a:t>with</a:t>
            </a:r>
            <a:r>
              <a:rPr lang="fr-FR">
                <a:latin typeface="Montserrat SemiBold"/>
              </a:rPr>
              <a:t> marks)</a:t>
            </a:r>
            <a:endParaRPr lang="fr-FR"/>
          </a:p>
        </p:txBody>
      </p:sp>
      <p:pic>
        <p:nvPicPr>
          <p:cNvPr id="7" name="Picture 7" descr="Table&#10;&#10;Description automatically generated">
            <a:extLst>
              <a:ext uri="{FF2B5EF4-FFF2-40B4-BE49-F238E27FC236}">
                <a16:creationId xmlns:a16="http://schemas.microsoft.com/office/drawing/2014/main" id="{00D8F441-67E8-9603-4D4F-E8B95A9309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2102" y="3709744"/>
            <a:ext cx="8067793" cy="200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1376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169FB25-E38D-572D-0D31-661913C4E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B302F-7785-4D99-84A3-3AF14D093ACE}" type="slidenum">
              <a:rPr lang="fr-FR" smtClean="0"/>
              <a:t>22</a:t>
            </a:fld>
            <a:endParaRPr lang="fr-FR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70CDE3F-0381-C88A-9664-C3A848D30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fr-FR" dirty="0">
                <a:ea typeface="+mj-lt"/>
                <a:cs typeface="+mj-lt"/>
              </a:rPr>
              <a:t>Quels sont les types de cotations ?</a:t>
            </a:r>
            <a:endParaRPr lang="en-US" b="0" dirty="0">
              <a:ea typeface="+mj-lt"/>
              <a:cs typeface="+mj-lt"/>
            </a:endParaRP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3B95AC-42A4-E03D-12CE-994B18B7DC5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fr-FR" dirty="0">
                <a:ea typeface="+mn-lt"/>
                <a:cs typeface="+mn-lt"/>
              </a:rPr>
              <a:t>La cotation par profondeur englobe tous les conteneurs dans une profondeur donnée.</a:t>
            </a:r>
          </a:p>
          <a:p>
            <a:r>
              <a:rPr lang="fr-FR" dirty="0">
                <a:ea typeface="Roboto"/>
                <a:cs typeface="Roboto"/>
              </a:rPr>
              <a:t>- Utilise le parcours d'arbre en largeur</a:t>
            </a:r>
          </a:p>
          <a:p>
            <a:r>
              <a:rPr lang="fr-FR" dirty="0">
                <a:ea typeface="Roboto"/>
                <a:cs typeface="Roboto"/>
              </a:rPr>
              <a:t>- Calcul le min et max</a:t>
            </a:r>
          </a:p>
          <a:p>
            <a:endParaRPr lang="fr-FR" dirty="0">
              <a:ea typeface="Roboto"/>
              <a:cs typeface="Robot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972A71-2631-D0FA-22B6-147760801E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lIns="91440" tIns="45720" rIns="91440" bIns="45720" anchor="ctr">
            <a:normAutofit/>
          </a:bodyPr>
          <a:lstStyle/>
          <a:p>
            <a:r>
              <a:rPr lang="en-US" err="1">
                <a:latin typeface="Montserrat SemiBold"/>
              </a:rPr>
              <a:t>Cotation</a:t>
            </a:r>
            <a:r>
              <a:rPr lang="en-US">
                <a:latin typeface="Montserrat SemiBold"/>
              </a:rPr>
              <a:t> par </a:t>
            </a:r>
            <a:r>
              <a:rPr lang="en-US" err="1">
                <a:latin typeface="Montserrat SemiBold"/>
              </a:rPr>
              <a:t>profondeur</a:t>
            </a:r>
            <a:r>
              <a:rPr lang="en-US">
                <a:latin typeface="Montserrat SemiBold"/>
              </a:rPr>
              <a:t> (depth dimension) </a:t>
            </a:r>
            <a:r>
              <a:rPr lang="en-US" sz="1100">
                <a:latin typeface="Montserrat SemiBold"/>
              </a:rPr>
              <a:t>(</a:t>
            </a:r>
            <a:r>
              <a:rPr lang="en-US" sz="1100" err="1">
                <a:latin typeface="Montserrat SemiBold"/>
              </a:rPr>
              <a:t>déprécié</a:t>
            </a:r>
            <a:r>
              <a:rPr lang="en-US" sz="1100">
                <a:latin typeface="Montserrat SemiBold"/>
              </a:rPr>
              <a:t> par children dimension)</a:t>
            </a:r>
            <a:endParaRPr lang="en-US" sz="1100"/>
          </a:p>
        </p:txBody>
      </p:sp>
      <p:pic>
        <p:nvPicPr>
          <p:cNvPr id="8" name="Picture 8" descr="Timeline&#10;&#10;Description automatically generated">
            <a:extLst>
              <a:ext uri="{FF2B5EF4-FFF2-40B4-BE49-F238E27FC236}">
                <a16:creationId xmlns:a16="http://schemas.microsoft.com/office/drawing/2014/main" id="{A5AF608B-E25A-7499-EDCC-ED5D49086F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8696" y="3113533"/>
            <a:ext cx="7870236" cy="256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645728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Techform">
  <a:themeElements>
    <a:clrScheme name="Palette Techform">
      <a:dk1>
        <a:srgbClr val="282939"/>
      </a:dk1>
      <a:lt1>
        <a:sysClr val="window" lastClr="FFFFFF"/>
      </a:lt1>
      <a:dk2>
        <a:srgbClr val="222C59"/>
      </a:dk2>
      <a:lt2>
        <a:srgbClr val="E7E6E6"/>
      </a:lt2>
      <a:accent1>
        <a:srgbClr val="5C5593"/>
      </a:accent1>
      <a:accent2>
        <a:srgbClr val="009AD8"/>
      </a:accent2>
      <a:accent3>
        <a:srgbClr val="814385"/>
      </a:accent3>
      <a:accent4>
        <a:srgbClr val="6FB7B6"/>
      </a:accent4>
      <a:accent5>
        <a:srgbClr val="282939"/>
      </a:accent5>
      <a:accent6>
        <a:srgbClr val="222C59"/>
      </a:accent6>
      <a:hlink>
        <a:srgbClr val="009AD8"/>
      </a:hlink>
      <a:folHlink>
        <a:srgbClr val="5C5593"/>
      </a:folHlink>
    </a:clrScheme>
    <a:fontScheme name="Polices Techform">
      <a:majorFont>
        <a:latin typeface="Montserrat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A892E3239ED743AD02C26AD874C910" ma:contentTypeVersion="15" ma:contentTypeDescription="Crée un document." ma:contentTypeScope="" ma:versionID="eacba5c03cec53dab360874216e1f8ab">
  <xsd:schema xmlns:xsd="http://www.w3.org/2001/XMLSchema" xmlns:xs="http://www.w3.org/2001/XMLSchema" xmlns:p="http://schemas.microsoft.com/office/2006/metadata/properties" xmlns:ns2="b58c8f3f-e63e-4951-84a9-cd749db40a76" xmlns:ns3="bf444d61-a1be-4595-b014-26f60184acad" targetNamespace="http://schemas.microsoft.com/office/2006/metadata/properties" ma:root="true" ma:fieldsID="b6a7ebce17dfbfd1030e5ff8d82f1610" ns2:_="" ns3:_="">
    <xsd:import namespace="b58c8f3f-e63e-4951-84a9-cd749db40a76"/>
    <xsd:import namespace="bf444d61-a1be-4595-b014-26f60184aca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8c8f3f-e63e-4951-84a9-cd749db40a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alises d’images" ma:readOnly="false" ma:fieldId="{5cf76f15-5ced-4ddc-b409-7134ff3c332f}" ma:taxonomyMulti="true" ma:sspId="21272d52-f652-4653-8d41-25ab932cfed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444d61-a1be-4595-b014-26f60184acad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95b995b5-57ba-4307-ac36-3ecb77133f25}" ma:internalName="TaxCatchAll" ma:showField="CatchAllData" ma:web="bf444d61-a1be-4595-b014-26f60184aca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f444d61-a1be-4595-b014-26f60184acad" xsi:nil="true"/>
    <lcf76f155ced4ddcb4097134ff3c332f xmlns="b58c8f3f-e63e-4951-84a9-cd749db40a76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B229FAB-A317-486F-B78D-36608CDC2A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58c8f3f-e63e-4951-84a9-cd749db40a76"/>
    <ds:schemaRef ds:uri="bf444d61-a1be-4595-b014-26f60184ac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549AEA3-FC6F-44EF-B13A-002052D35CDF}">
  <ds:schemaRefs>
    <ds:schemaRef ds:uri="http://schemas.microsoft.com/office/2006/metadata/properties"/>
    <ds:schemaRef ds:uri="http://schemas.microsoft.com/office/infopath/2007/PartnerControls"/>
    <ds:schemaRef ds:uri="bf444d61-a1be-4595-b014-26f60184acad"/>
    <ds:schemaRef ds:uri="b58c8f3f-e63e-4951-84a9-cd749db40a76"/>
  </ds:schemaRefs>
</ds:datastoreItem>
</file>

<file path=customXml/itemProps3.xml><?xml version="1.0" encoding="utf-8"?>
<ds:datastoreItem xmlns:ds="http://schemas.openxmlformats.org/officeDocument/2006/customXml" ds:itemID="{C1119C45-34B6-4F46-BCB0-8BAF0A25CF2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72</Words>
  <Application>Microsoft Office PowerPoint</Application>
  <PresentationFormat>Widescreen</PresentationFormat>
  <Paragraphs>44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Conception Techform</vt:lpstr>
      <vt:lpstr>PowerPoint Presentation</vt:lpstr>
      <vt:lpstr>PowerPoint Presentation</vt:lpstr>
      <vt:lpstr>PowerPoint Presentation</vt:lpstr>
      <vt:lpstr>Comment fonctionne le système de cotation de SVGLD ?</vt:lpstr>
      <vt:lpstr>Comment fonctionne le système de cotation de SVGLD ?</vt:lpstr>
      <vt:lpstr>Comment fonctionne le système de cotation de SVGLD ?</vt:lpstr>
      <vt:lpstr>Comment fonctionne le système de cotation de SVGLD ? </vt:lpstr>
      <vt:lpstr>Comment fonctionne le système de cotation de SVGLD ? </vt:lpstr>
      <vt:lpstr>Comment fonctionne le système de cotation de SVGLD ? </vt:lpstr>
      <vt:lpstr>Comment fonctionne le système de cotation de SVGLD ? </vt:lpstr>
      <vt:lpstr>Comment fonctionne le système de cotation de SVGLD ?  </vt:lpstr>
      <vt:lpstr>PowerPoint Presentation</vt:lpstr>
      <vt:lpstr>Comment dessiner une cotation ? </vt:lpstr>
      <vt:lpstr>Comment dessiner une cotation ? </vt:lpstr>
      <vt:lpstr>Comment dessiner une cotation ? </vt:lpstr>
      <vt:lpstr>Comment dessiner une cotation ? </vt:lpstr>
      <vt:lpstr>Comment dessiner une cotation ? </vt:lpstr>
      <vt:lpstr>PowerPoint Presentation</vt:lpstr>
      <vt:lpstr>Quels sont les types de cotations ?</vt:lpstr>
      <vt:lpstr>Quels sont les types de cotations ?</vt:lpstr>
      <vt:lpstr>Quels sont les types de cotations ?</vt:lpstr>
      <vt:lpstr>Quels sont les types de cotations 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Charlotte Deleris</dc:creator>
  <cp:lastModifiedBy>Charlotte Deleris</cp:lastModifiedBy>
  <cp:revision>789</cp:revision>
  <dcterms:created xsi:type="dcterms:W3CDTF">2022-09-16T09:15:00Z</dcterms:created>
  <dcterms:modified xsi:type="dcterms:W3CDTF">2022-11-02T11:48:10Z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0x01010024A892E3239ED743AD02C26AD874C910</vt:lpwstr>
  </property>
  <property fmtid="{D5CDD505-2E9C-101B-9397-08002B2CF9AE}" pid="3" name="MediaServiceImageTags">
    <vt:lpwstr/>
  </property>
</Properties>
</file>